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60" r:id="rId4"/>
    <p:sldId id="261" r:id="rId5"/>
    <p:sldId id="262" r:id="rId6"/>
    <p:sldId id="278" r:id="rId7"/>
    <p:sldId id="279"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760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D35EEA87-2D0F-46B7-957A-B55003ADE8D9}" type="datetimeFigureOut">
              <a:rPr lang="fr-FR" smtClean="0"/>
              <a:pPr/>
              <a:t>24/06/2013</a:t>
            </a:fld>
            <a:endParaRPr lang="fr-FR" dirty="0"/>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dirty="0"/>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BE87EF5-2138-41FD-9110-1FA6AC2AF41F}"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35EEA87-2D0F-46B7-957A-B55003ADE8D9}"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BE87EF5-2138-41FD-9110-1FA6AC2AF41F}"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35EEA87-2D0F-46B7-957A-B55003ADE8D9}"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BE87EF5-2138-41FD-9110-1FA6AC2AF41F}"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D35EEA87-2D0F-46B7-957A-B55003ADE8D9}" type="datetimeFigureOut">
              <a:rPr lang="fr-FR" smtClean="0"/>
              <a:pPr/>
              <a:t>24/06/2013</a:t>
            </a:fld>
            <a:endParaRPr lang="fr-FR" dirty="0"/>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DBE87EF5-2138-41FD-9110-1FA6AC2AF41F}"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e la date 3"/>
          <p:cNvSpPr>
            <a:spLocks noGrp="1"/>
          </p:cNvSpPr>
          <p:nvPr>
            <p:ph type="dt" sz="half" idx="10"/>
          </p:nvPr>
        </p:nvSpPr>
        <p:spPr>
          <a:xfrm>
            <a:off x="6955632" y="6477000"/>
            <a:ext cx="2133600" cy="304800"/>
          </a:xfrm>
        </p:spPr>
        <p:txBody>
          <a:bodyPr/>
          <a:lstStyle/>
          <a:p>
            <a:fld id="{D35EEA87-2D0F-46B7-957A-B55003ADE8D9}" type="datetimeFigureOut">
              <a:rPr lang="fr-FR" smtClean="0"/>
              <a:pPr/>
              <a:t>24/06/2013</a:t>
            </a:fld>
            <a:endParaRPr lang="fr-FR" dirty="0"/>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dirty="0"/>
          </a:p>
        </p:txBody>
      </p:sp>
      <p:sp>
        <p:nvSpPr>
          <p:cNvPr id="6" name="Espace réservé du numéro de diapositive 5"/>
          <p:cNvSpPr>
            <a:spLocks noGrp="1"/>
          </p:cNvSpPr>
          <p:nvPr>
            <p:ph type="sldNum" sz="quarter" idx="12"/>
          </p:nvPr>
        </p:nvSpPr>
        <p:spPr>
          <a:xfrm>
            <a:off x="8451056" y="809624"/>
            <a:ext cx="502920" cy="300831"/>
          </a:xfrm>
        </p:spPr>
        <p:txBody>
          <a:bodyPr/>
          <a:lstStyle/>
          <a:p>
            <a:fld id="{DBE87EF5-2138-41FD-9110-1FA6AC2AF41F}" type="slidenum">
              <a:rPr lang="fr-FR" smtClean="0"/>
              <a:pPr/>
              <a:t>‹N°›</a:t>
            </a:fld>
            <a:endParaRPr lang="fr-FR" dirty="0"/>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D35EEA87-2D0F-46B7-957A-B55003ADE8D9}" type="datetimeFigureOut">
              <a:rPr lang="fr-FR" smtClean="0"/>
              <a:pPr/>
              <a:t>24/06/2013</a:t>
            </a:fld>
            <a:endParaRPr lang="fr-FR" dirty="0"/>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dirty="0"/>
          </a:p>
        </p:txBody>
      </p:sp>
      <p:sp>
        <p:nvSpPr>
          <p:cNvPr id="7" name="Espace réservé du numéro de diapositive 6"/>
          <p:cNvSpPr>
            <a:spLocks noGrp="1"/>
          </p:cNvSpPr>
          <p:nvPr>
            <p:ph type="sldNum" sz="quarter" idx="12"/>
          </p:nvPr>
        </p:nvSpPr>
        <p:spPr>
          <a:xfrm>
            <a:off x="7589520" y="6480969"/>
            <a:ext cx="502920" cy="301752"/>
          </a:xfrm>
        </p:spPr>
        <p:txBody>
          <a:bodyPr/>
          <a:lstStyle/>
          <a:p>
            <a:fld id="{DBE87EF5-2138-41FD-9110-1FA6AC2AF41F}"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D35EEA87-2D0F-46B7-957A-B55003ADE8D9}" type="datetimeFigureOut">
              <a:rPr lang="fr-FR" smtClean="0"/>
              <a:pPr/>
              <a:t>24/06/2013</a:t>
            </a:fld>
            <a:endParaRPr lang="fr-FR" dirty="0"/>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dirty="0"/>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DBE87EF5-2138-41FD-9110-1FA6AC2AF41F}"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35EEA87-2D0F-46B7-957A-B55003ADE8D9}" type="datetimeFigureOut">
              <a:rPr lang="fr-FR" smtClean="0"/>
              <a:pPr/>
              <a:t>24/06/2013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BE87EF5-2138-41FD-9110-1FA6AC2AF41F}"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D35EEA87-2D0F-46B7-957A-B55003ADE8D9}" type="datetimeFigureOut">
              <a:rPr lang="fr-FR" smtClean="0"/>
              <a:pPr/>
              <a:t>24/06/2013</a:t>
            </a:fld>
            <a:endParaRPr lang="fr-FR" dirty="0"/>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dirty="0"/>
          </a:p>
        </p:txBody>
      </p:sp>
      <p:sp>
        <p:nvSpPr>
          <p:cNvPr id="4" name="Espace réservé du numéro de diapositive 3"/>
          <p:cNvSpPr>
            <a:spLocks noGrp="1"/>
          </p:cNvSpPr>
          <p:nvPr>
            <p:ph type="sldNum" sz="quarter" idx="12"/>
          </p:nvPr>
        </p:nvSpPr>
        <p:spPr>
          <a:xfrm>
            <a:off x="7589520" y="6480969"/>
            <a:ext cx="502920" cy="301752"/>
          </a:xfrm>
        </p:spPr>
        <p:txBody>
          <a:bodyPr/>
          <a:lstStyle/>
          <a:p>
            <a:fld id="{DBE87EF5-2138-41FD-9110-1FA6AC2AF41F}"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D35EEA87-2D0F-46B7-957A-B55003ADE8D9}" type="datetimeFigureOut">
              <a:rPr lang="fr-FR" smtClean="0"/>
              <a:pPr/>
              <a:t>24/06/2013</a:t>
            </a:fld>
            <a:endParaRPr lang="fr-FR" dirty="0"/>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dirty="0"/>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DBE87EF5-2138-41FD-9110-1FA6AC2AF41F}"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D35EEA87-2D0F-46B7-957A-B55003ADE8D9}" type="datetimeFigureOut">
              <a:rPr lang="fr-FR" smtClean="0"/>
              <a:pPr/>
              <a:t>24/06/2013</a:t>
            </a:fld>
            <a:endParaRPr lang="fr-FR" dirty="0"/>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dirty="0"/>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DBE87EF5-2138-41FD-9110-1FA6AC2AF41F}"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35EEA87-2D0F-46B7-957A-B55003ADE8D9}" type="datetimeFigureOut">
              <a:rPr lang="fr-FR" smtClean="0"/>
              <a:pPr/>
              <a:t>24/06/2013</a:t>
            </a:fld>
            <a:endParaRPr lang="fr-FR" dirty="0"/>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dirty="0"/>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BE87EF5-2138-41FD-9110-1FA6AC2AF41F}"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rivagedeboheme.e-monsite.com/medias/images/metsys-le-preteur-et-sa-femme-detail-1514.jpg" TargetMode="External"/><Relationship Id="rId2" Type="http://schemas.openxmlformats.org/officeDocument/2006/relationships/hyperlink" Target="http://fr.wikipedia.org/wiki/Quentin_Metsys" TargetMode="External"/><Relationship Id="rId1" Type="http://schemas.openxmlformats.org/officeDocument/2006/relationships/slideLayout" Target="../slideLayouts/slideLayout6.xml"/><Relationship Id="rId5" Type="http://schemas.openxmlformats.org/officeDocument/2006/relationships/hyperlink" Target="http://eduscol.education.fr/archives/lettres/textimage/images/metsys2.jpg" TargetMode="External"/><Relationship Id="rId4" Type="http://schemas.openxmlformats.org/officeDocument/2006/relationships/hyperlink" Target="http://www.ec-glacieres-boulogne.ac-versailles.fr/IMG/jpg/le_preteur_et_sa_femme.jpg"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upload.wikimedia.org/wikipedia/commons/e/e7/Quentin_Massys_by_Sandrart.jp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cyclo.voila.fr/wiki/Hans_Memling" TargetMode="External"/><Relationship Id="rId2" Type="http://schemas.openxmlformats.org/officeDocument/2006/relationships/hyperlink" Target="http://encyclo.voila.fr/wiki/Dirk_Bouts" TargetMode="External"/><Relationship Id="rId1" Type="http://schemas.openxmlformats.org/officeDocument/2006/relationships/slideLayout" Target="../slideLayouts/slideLayout2.xml"/><Relationship Id="rId6" Type="http://schemas.openxmlformats.org/officeDocument/2006/relationships/hyperlink" Target="http://encyclo.voila.fr/wiki/J%C3%A9r%C3%B4me_Bosch" TargetMode="External"/><Relationship Id="rId5" Type="http://schemas.openxmlformats.org/officeDocument/2006/relationships/hyperlink" Target="http://encyclo.voila.fr/wiki/Jan_van_Eyck" TargetMode="External"/><Relationship Id="rId4" Type="http://schemas.openxmlformats.org/officeDocument/2006/relationships/hyperlink" Target="http://encyclo.voila.fr/wiki/Rogier_van_der_Weyd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357166"/>
            <a:ext cx="7772400" cy="1470025"/>
          </a:xfrm>
        </p:spPr>
        <p:txBody>
          <a:bodyPr>
            <a:noAutofit/>
          </a:bodyPr>
          <a:lstStyle/>
          <a:p>
            <a:pPr algn="ctr"/>
            <a:r>
              <a:rPr lang="fr-FR" sz="3600" dirty="0" smtClean="0">
                <a:solidFill>
                  <a:schemeClr val="accent1">
                    <a:lumMod val="75000"/>
                  </a:schemeClr>
                </a:solidFill>
                <a:latin typeface="Brush Script MT" pitchFamily="66" charset="0"/>
              </a:rPr>
              <a:t>Le </a:t>
            </a:r>
            <a:r>
              <a:rPr lang="fr-FR" sz="3600" dirty="0" smtClean="0">
                <a:solidFill>
                  <a:schemeClr val="accent1">
                    <a:lumMod val="75000"/>
                  </a:schemeClr>
                </a:solidFill>
                <a:latin typeface="Brush Script MT" pitchFamily="66" charset="0"/>
              </a:rPr>
              <a:t>prêteur </a:t>
            </a:r>
            <a:r>
              <a:rPr lang="fr-FR" sz="3600" dirty="0" smtClean="0">
                <a:solidFill>
                  <a:schemeClr val="accent1">
                    <a:lumMod val="75000"/>
                  </a:schemeClr>
                </a:solidFill>
                <a:latin typeface="Brush Script MT" pitchFamily="66" charset="0"/>
              </a:rPr>
              <a:t>et sa femme</a:t>
            </a:r>
            <a:endParaRPr lang="fr-FR" sz="3600" dirty="0">
              <a:solidFill>
                <a:schemeClr val="accent1">
                  <a:lumMod val="75000"/>
                </a:schemeClr>
              </a:solidFill>
              <a:latin typeface="Brush Script MT" pitchFamily="66" charset="0"/>
            </a:endParaRPr>
          </a:p>
        </p:txBody>
      </p:sp>
      <p:pic>
        <p:nvPicPr>
          <p:cNvPr id="4" name="Image 3" descr="http://aurorartandsoul.files.wordpress.com/2012/09/quentin_massys_001.jpg?w=800"/>
          <p:cNvPicPr/>
          <p:nvPr/>
        </p:nvPicPr>
        <p:blipFill>
          <a:blip r:embed="rId2" cstate="print"/>
          <a:srcRect/>
          <a:stretch>
            <a:fillRect/>
          </a:stretch>
        </p:blipFill>
        <p:spPr bwMode="auto">
          <a:xfrm>
            <a:off x="2357422" y="2500306"/>
            <a:ext cx="4929222" cy="3640017"/>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14678" y="428604"/>
            <a:ext cx="5031588" cy="1752600"/>
          </a:xfrm>
        </p:spPr>
        <p:txBody>
          <a:bodyPr>
            <a:normAutofit fontScale="77500" lnSpcReduction="20000"/>
          </a:bodyPr>
          <a:lstStyle/>
          <a:p>
            <a:r>
              <a:rPr lang="fr-FR" dirty="0" smtClean="0">
                <a:solidFill>
                  <a:srgbClr val="FF0066"/>
                </a:solidFill>
                <a:latin typeface="Berlin Sans FB Demi" pitchFamily="34" charset="0"/>
              </a:rPr>
              <a:t>Ci-contre </a:t>
            </a:r>
            <a:r>
              <a:rPr lang="fr-FR" dirty="0" smtClean="0">
                <a:solidFill>
                  <a:srgbClr val="FF0066"/>
                </a:solidFill>
                <a:latin typeface="Berlin Sans FB Demi" pitchFamily="34" charset="0"/>
              </a:rPr>
              <a:t>le troisième personnage , c’est un homme habillé en rouge on dit de la fenêtre qu’elle aurait été en forme de crois pour symboliser la </a:t>
            </a:r>
            <a:r>
              <a:rPr lang="fr-FR" dirty="0" smtClean="0">
                <a:solidFill>
                  <a:srgbClr val="FF0066"/>
                </a:solidFill>
                <a:latin typeface="Berlin Sans FB Demi" pitchFamily="34" charset="0"/>
              </a:rPr>
              <a:t>crucifixion </a:t>
            </a:r>
            <a:r>
              <a:rPr lang="fr-FR" dirty="0" smtClean="0">
                <a:solidFill>
                  <a:srgbClr val="FF0066"/>
                </a:solidFill>
                <a:latin typeface="Berlin Sans FB Demi" pitchFamily="34" charset="0"/>
              </a:rPr>
              <a:t>de </a:t>
            </a:r>
            <a:r>
              <a:rPr lang="fr-FR" dirty="0" smtClean="0">
                <a:solidFill>
                  <a:srgbClr val="FF0066"/>
                </a:solidFill>
                <a:latin typeface="Berlin Sans FB Demi" pitchFamily="34" charset="0"/>
              </a:rPr>
              <a:t>Jésus.</a:t>
            </a:r>
            <a:endParaRPr lang="fr-FR" dirty="0">
              <a:solidFill>
                <a:srgbClr val="FF0066"/>
              </a:solidFill>
              <a:latin typeface="Berlin Sans FB Demi" pitchFamily="34" charset="0"/>
            </a:endParaRPr>
          </a:p>
        </p:txBody>
      </p:sp>
      <p:pic>
        <p:nvPicPr>
          <p:cNvPr id="4" name="Picture 2" descr="http://farm3.static.flickr.com/2387/1516443652_5e1ae55aa6_o.jpg"/>
          <p:cNvPicPr>
            <a:picLocks noChangeAspect="1" noChangeArrowheads="1"/>
          </p:cNvPicPr>
          <p:nvPr/>
        </p:nvPicPr>
        <p:blipFill>
          <a:blip r:embed="rId2" cstate="print"/>
          <a:srcRect/>
          <a:stretch>
            <a:fillRect/>
          </a:stretch>
        </p:blipFill>
        <p:spPr bwMode="auto">
          <a:xfrm>
            <a:off x="571472" y="357166"/>
            <a:ext cx="1952625" cy="1952625"/>
          </a:xfrm>
          <a:prstGeom prst="rect">
            <a:avLst/>
          </a:prstGeom>
          <a:noFill/>
        </p:spPr>
      </p:pic>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a:t>
            </a:r>
            <a:endParaRPr lang="fr-FR" dirty="0"/>
          </a:p>
        </p:txBody>
      </p:sp>
      <p:sp>
        <p:nvSpPr>
          <p:cNvPr id="3" name="Rectangle 2"/>
          <p:cNvSpPr/>
          <p:nvPr/>
        </p:nvSpPr>
        <p:spPr>
          <a:xfrm>
            <a:off x="2286000" y="3105835"/>
            <a:ext cx="4572000" cy="1200329"/>
          </a:xfrm>
          <a:prstGeom prst="rect">
            <a:avLst/>
          </a:prstGeom>
        </p:spPr>
        <p:txBody>
          <a:bodyPr>
            <a:spAutoFit/>
          </a:bodyPr>
          <a:lstStyle/>
          <a:p>
            <a:endParaRPr lang="fr-FR" dirty="0" smtClean="0"/>
          </a:p>
          <a:p>
            <a:endParaRPr lang="fr-FR" dirty="0" smtClean="0"/>
          </a:p>
          <a:p>
            <a:endParaRPr lang="fr-FR" dirty="0" smtClean="0"/>
          </a:p>
          <a:p>
            <a:endParaRPr lang="fr-FR" dirty="0"/>
          </a:p>
        </p:txBody>
      </p:sp>
      <p:sp>
        <p:nvSpPr>
          <p:cNvPr id="4" name="Rectangle 3"/>
          <p:cNvSpPr/>
          <p:nvPr/>
        </p:nvSpPr>
        <p:spPr>
          <a:xfrm>
            <a:off x="285720" y="2786058"/>
            <a:ext cx="4572000" cy="923330"/>
          </a:xfrm>
          <a:prstGeom prst="rect">
            <a:avLst/>
          </a:prstGeom>
        </p:spPr>
        <p:txBody>
          <a:bodyPr>
            <a:spAutoFit/>
          </a:bodyPr>
          <a:lstStyle/>
          <a:p>
            <a:r>
              <a:rPr lang="fr-FR" dirty="0" smtClean="0"/>
              <a:t>Lien utilisé pour toute les diapositives :</a:t>
            </a:r>
            <a:r>
              <a:rPr lang="fr-FR" dirty="0" smtClean="0">
                <a:hlinkClick r:id="rId2"/>
              </a:rPr>
              <a:t>http://fr.wikipedia.org/wiki/Quentin_Metsys</a:t>
            </a:r>
            <a:endParaRPr lang="fr-FR" dirty="0"/>
          </a:p>
        </p:txBody>
      </p:sp>
      <p:sp>
        <p:nvSpPr>
          <p:cNvPr id="5" name="Rectangle 4"/>
          <p:cNvSpPr/>
          <p:nvPr/>
        </p:nvSpPr>
        <p:spPr>
          <a:xfrm>
            <a:off x="357158" y="3786190"/>
            <a:ext cx="4572000" cy="1200329"/>
          </a:xfrm>
          <a:prstGeom prst="rect">
            <a:avLst/>
          </a:prstGeom>
        </p:spPr>
        <p:txBody>
          <a:bodyPr wrap="square">
            <a:spAutoFit/>
          </a:bodyPr>
          <a:lstStyle/>
          <a:p>
            <a:r>
              <a:rPr lang="fr-FR" dirty="0" smtClean="0"/>
              <a:t>Image de la diapositive 7 : </a:t>
            </a:r>
            <a:r>
              <a:rPr lang="fr-FR" dirty="0" smtClean="0">
                <a:hlinkClick r:id="rId3"/>
              </a:rPr>
              <a:t>http://rivagedeboheme.e-monsite.com/medias/images/metsys-le-preteur-et-sa-femme-detail-1514.jpg</a:t>
            </a:r>
            <a:endParaRPr lang="fr-FR" dirty="0"/>
          </a:p>
        </p:txBody>
      </p:sp>
      <p:sp>
        <p:nvSpPr>
          <p:cNvPr id="6" name="Rectangle 5"/>
          <p:cNvSpPr/>
          <p:nvPr/>
        </p:nvSpPr>
        <p:spPr>
          <a:xfrm>
            <a:off x="285720" y="1500174"/>
            <a:ext cx="4572000" cy="1200329"/>
          </a:xfrm>
          <a:prstGeom prst="rect">
            <a:avLst/>
          </a:prstGeom>
        </p:spPr>
        <p:txBody>
          <a:bodyPr>
            <a:spAutoFit/>
          </a:bodyPr>
          <a:lstStyle/>
          <a:p>
            <a:r>
              <a:rPr lang="fr-FR" dirty="0" smtClean="0"/>
              <a:t>Diapositive 1:</a:t>
            </a:r>
            <a:r>
              <a:rPr lang="fr-FR" dirty="0" smtClean="0">
                <a:hlinkClick r:id="rId4"/>
              </a:rPr>
              <a:t>http://www.ec-glacieres-boulogne.ac-versailles.fr/IMG/jpg/le_preteur_et_sa_femme.jpg</a:t>
            </a:r>
            <a:endParaRPr lang="fr-FR" dirty="0"/>
          </a:p>
        </p:txBody>
      </p:sp>
      <p:sp>
        <p:nvSpPr>
          <p:cNvPr id="7" name="Rectangle 6"/>
          <p:cNvSpPr/>
          <p:nvPr/>
        </p:nvSpPr>
        <p:spPr>
          <a:xfrm>
            <a:off x="428596" y="5429264"/>
            <a:ext cx="4572000" cy="923330"/>
          </a:xfrm>
          <a:prstGeom prst="rect">
            <a:avLst/>
          </a:prstGeom>
        </p:spPr>
        <p:txBody>
          <a:bodyPr>
            <a:spAutoFit/>
          </a:bodyPr>
          <a:lstStyle/>
          <a:p>
            <a:r>
              <a:rPr lang="fr-FR" dirty="0" smtClean="0"/>
              <a:t>Image de la diapositive 8 : </a:t>
            </a:r>
            <a:r>
              <a:rPr lang="fr-FR" dirty="0" smtClean="0">
                <a:hlinkClick r:id="rId5"/>
              </a:rPr>
              <a:t>http://eduscol.education.fr/archives/lettres/textimage/images/metsys2.jpg</a:t>
            </a:r>
            <a:endParaRPr lang="fr-FR"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214290"/>
            <a:ext cx="4572000" cy="1477328"/>
          </a:xfrm>
          <a:prstGeom prst="rect">
            <a:avLst/>
          </a:prstGeom>
        </p:spPr>
        <p:txBody>
          <a:bodyPr>
            <a:spAutoFit/>
          </a:bodyPr>
          <a:lstStyle/>
          <a:p>
            <a:r>
              <a:rPr lang="fr-FR" dirty="0" smtClean="0"/>
              <a:t>Portrait de Quentin Metsys diaporama 2: </a:t>
            </a:r>
            <a:r>
              <a:rPr lang="fr-FR" dirty="0" smtClean="0">
                <a:hlinkClick r:id="rId2"/>
              </a:rPr>
              <a:t>https://upload.wikimedia.org/wikipedia/commons/e/e7/Quentin_Massys_by_Sandrart.jpg</a:t>
            </a:r>
            <a:endParaRPr lang="fr-FR" dirty="0"/>
          </a:p>
        </p:txBody>
      </p:sp>
      <p:sp>
        <p:nvSpPr>
          <p:cNvPr id="5" name="Plaque 4"/>
          <p:cNvSpPr/>
          <p:nvPr/>
        </p:nvSpPr>
        <p:spPr>
          <a:xfrm>
            <a:off x="2643174" y="2786058"/>
            <a:ext cx="4786346" cy="300039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400" dirty="0" smtClean="0">
                <a:solidFill>
                  <a:schemeClr val="tx2">
                    <a:lumMod val="10000"/>
                  </a:schemeClr>
                </a:solidFill>
                <a:latin typeface="Bernard MT Condensed" pitchFamily="18" charset="0"/>
              </a:rPr>
              <a:t>Louise 5°2</a:t>
            </a:r>
            <a:endParaRPr lang="fr-FR" sz="5400" dirty="0">
              <a:solidFill>
                <a:schemeClr val="tx2">
                  <a:lumMod val="10000"/>
                </a:schemeClr>
              </a:solidFill>
              <a:latin typeface="Bernard MT Condensed" pitchFamily="18" charset="0"/>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2500306"/>
            <a:ext cx="8062912" cy="1752600"/>
          </a:xfrm>
        </p:spPr>
        <p:txBody>
          <a:bodyPr>
            <a:normAutofit fontScale="85000" lnSpcReduction="10000"/>
          </a:bodyPr>
          <a:lstStyle/>
          <a:p>
            <a:pPr algn="ctr"/>
            <a:r>
              <a:rPr lang="fr-FR" dirty="0" smtClean="0">
                <a:solidFill>
                  <a:srgbClr val="FF0066"/>
                </a:solidFill>
                <a:latin typeface="Century Gothic" pitchFamily="34" charset="0"/>
              </a:rPr>
              <a:t>Quentin Metsys </a:t>
            </a:r>
            <a:r>
              <a:rPr lang="fr-FR" dirty="0" smtClean="0">
                <a:solidFill>
                  <a:srgbClr val="FF0066"/>
                </a:solidFill>
                <a:latin typeface="Century Gothic" pitchFamily="34" charset="0"/>
              </a:rPr>
              <a:t>est né </a:t>
            </a:r>
            <a:r>
              <a:rPr lang="fr-FR" dirty="0" smtClean="0">
                <a:solidFill>
                  <a:srgbClr val="FF0066"/>
                </a:solidFill>
                <a:latin typeface="Century Gothic" pitchFamily="34" charset="0"/>
              </a:rPr>
              <a:t>en 1466 à Louvain, </a:t>
            </a:r>
            <a:r>
              <a:rPr lang="fr-FR" dirty="0" smtClean="0">
                <a:solidFill>
                  <a:srgbClr val="FF0066"/>
                </a:solidFill>
                <a:latin typeface="Century Gothic" pitchFamily="34" charset="0"/>
              </a:rPr>
              <a:t>et est mort </a:t>
            </a:r>
            <a:r>
              <a:rPr lang="fr-FR" dirty="0" smtClean="0">
                <a:solidFill>
                  <a:srgbClr val="FF0066"/>
                </a:solidFill>
                <a:latin typeface="Century Gothic" pitchFamily="34" charset="0"/>
              </a:rPr>
              <a:t>en 1530. </a:t>
            </a:r>
            <a:r>
              <a:rPr lang="fr-FR" i="1" dirty="0" smtClean="0">
                <a:solidFill>
                  <a:srgbClr val="FF0066"/>
                </a:solidFill>
                <a:latin typeface="Century Gothic" pitchFamily="34" charset="0"/>
              </a:rPr>
              <a:t>Le </a:t>
            </a:r>
            <a:r>
              <a:rPr lang="fr-FR" i="1" dirty="0" smtClean="0">
                <a:solidFill>
                  <a:srgbClr val="FF0066"/>
                </a:solidFill>
                <a:latin typeface="Century Gothic" pitchFamily="34" charset="0"/>
              </a:rPr>
              <a:t>prêteur </a:t>
            </a:r>
            <a:r>
              <a:rPr lang="fr-FR" i="1" dirty="0" smtClean="0">
                <a:solidFill>
                  <a:srgbClr val="FF0066"/>
                </a:solidFill>
                <a:latin typeface="Century Gothic" pitchFamily="34" charset="0"/>
              </a:rPr>
              <a:t>et sa femme </a:t>
            </a:r>
            <a:r>
              <a:rPr lang="fr-FR" dirty="0" smtClean="0">
                <a:solidFill>
                  <a:srgbClr val="FF0066"/>
                </a:solidFill>
                <a:latin typeface="Century Gothic" pitchFamily="34" charset="0"/>
              </a:rPr>
              <a:t>est </a:t>
            </a:r>
            <a:r>
              <a:rPr lang="fr-FR" dirty="0" smtClean="0">
                <a:solidFill>
                  <a:srgbClr val="FF0066"/>
                </a:solidFill>
                <a:latin typeface="Century Gothic" pitchFamily="34" charset="0"/>
              </a:rPr>
              <a:t>une peinture </a:t>
            </a:r>
            <a:r>
              <a:rPr lang="fr-FR" dirty="0" smtClean="0">
                <a:solidFill>
                  <a:srgbClr val="FF0066"/>
                </a:solidFill>
                <a:latin typeface="Century Gothic" pitchFamily="34" charset="0"/>
              </a:rPr>
              <a:t>et sa dimension est de </a:t>
            </a:r>
            <a:r>
              <a:rPr lang="fr-FR" dirty="0" smtClean="0">
                <a:solidFill>
                  <a:srgbClr val="FF0066"/>
                </a:solidFill>
              </a:rPr>
              <a:t>71x68 </a:t>
            </a:r>
            <a:r>
              <a:rPr lang="fr-FR" dirty="0" smtClean="0">
                <a:solidFill>
                  <a:srgbClr val="FF0066"/>
                </a:solidFill>
              </a:rPr>
              <a:t>cm.</a:t>
            </a:r>
          </a:p>
          <a:p>
            <a:pPr algn="ctr"/>
            <a:r>
              <a:rPr lang="fr-FR" dirty="0" smtClean="0">
                <a:solidFill>
                  <a:srgbClr val="FF0066"/>
                </a:solidFill>
                <a:latin typeface="Century Gothic" pitchFamily="34" charset="0"/>
              </a:rPr>
              <a:t>       </a:t>
            </a:r>
          </a:p>
        </p:txBody>
      </p:sp>
      <p:sp>
        <p:nvSpPr>
          <p:cNvPr id="4" name="Titre 3"/>
          <p:cNvSpPr>
            <a:spLocks noGrp="1"/>
          </p:cNvSpPr>
          <p:nvPr>
            <p:ph type="ctrTitle"/>
          </p:nvPr>
        </p:nvSpPr>
        <p:spPr/>
        <p:txBody>
          <a:bodyPr>
            <a:normAutofit fontScale="90000"/>
          </a:bodyPr>
          <a:lstStyle/>
          <a:p>
            <a:r>
              <a:rPr lang="fr-FR" i="1" dirty="0" smtClean="0"/>
              <a:t>Le </a:t>
            </a:r>
            <a:r>
              <a:rPr lang="fr-FR" i="1" dirty="0" smtClean="0"/>
              <a:t>prêteur </a:t>
            </a:r>
            <a:r>
              <a:rPr lang="fr-FR" i="1" dirty="0" smtClean="0"/>
              <a:t>et sa femme </a:t>
            </a:r>
            <a:r>
              <a:rPr lang="fr-FR" dirty="0" smtClean="0"/>
              <a:t>a été peint par Quentin Metsys en 1514</a:t>
            </a:r>
            <a:endParaRPr lang="fr-FR" dirty="0"/>
          </a:p>
        </p:txBody>
      </p:sp>
      <p:sp>
        <p:nvSpPr>
          <p:cNvPr id="18434" name="AutoShape 2" descr="data:image/jpeg;base64,/9j/4AAQSkZJRgABAQAAAQABAAD/2wCEAAkGBhMSERUUExMWFRUWGBgZGRYYGRsYFxwaGhwXHBodHBwdHCYeIB4jGRgYHzAhJCcpLCwsGR8yNTAqNSYsLCoBCQoKDgwNFA8PFCkYFBgpKSkpKSkpKSkpKSkpKSkpKSkpKSkpKSkpKSkpKSkpKSkpKSkpKSkpKSkpKSkpKSkpKf/AABEIALQArAMBIgACEQEDEQH/xAAbAAABBQEBAAAAAAAAAAAAAAAFAAIDBAYBB//EAEYQAAECBAMEBwUFBwIEBwAAAAECEQADITEEEkEFUWFxBhMiMoGRoUKxwdHwFFJicpIHI4KiwtLhk/EVM6OyNENTVGNzg//EABcBAQEBAQAAAAAAAAAAAAAAAAEAAgP/xAAaEQEBAQEBAQEAAAAAAAAAAAAAAREhMQJB/9oADAMBAAIRAxEAPwDVrxc8WmTC1+yPl8I7Jxc4+2o8GT/aDEU5HBXkB8oUoN94fXjHKuiZWNnixPiB8ocnaM+zn9P17oqLCS9TbhERI+8PJ6+GsQEP+ITXbMf0pgfO28oFQ651JD5UhNAbEsH5tVvCB21NpKQGByMQoFQUpCgD2gopJKGFdKbmIDsFhFKmEy3QlVSg5hlUVdphUF/vPy4mnBPC7aUtIUJ4O/LlIcXrlc+PlEqNoTTaYTybyokxFLwciW4cqW/aSkgl/wARIAB0qzRaTMX7PVyw1h211/EWA8AecOg9JxKu6pQ8gPVEQqM0EpOLQlWqTMSVDwAcQRwmDGV1nP8AmJV6F0+QiyqeiWlypKEjVwlI9w8IlMCE4ab/AO6mH/8ANZHmExHMwc0u2IXyKJifXKYMYXaaJhIStKiDYKSo+QJMWBe/0YlsZc4SaD/4kufZzpBJ07KspiNeEmoqtc8c2b3j1i/tbpdIkTEy5gWyiBnYFAJITWrs5ux9RBf7Cgd0ZOKCU+gpEGYnzlpSSJs2xLJNeTBy505wPk4uapSz9oPVpYk5lE2JPaApla2j1jYTtnvolX8in/MKEniP4oFY/ZCZgyErDl8hLKJTUAMWVycvWkWHgPJxC1ZQZ0xKlJzBC1qStt4FAYm+zTL9bO/XMp/NFZeAKJipkwlRJFQMoA9kZDmtUuFVd9wiXZalZcy5hJIqksCk1pazEULniYkrY6fNlqljNNIWrK/WTAQWUX7x3cLxXxGOUEzSc4VKAKh1y6pNikgl3YjRmNN5LG4DOuUpMxIEuZmYpJJYKDU58+ERzNiqmJndrMZrAqCWYJoABbU14xJCJPbSlWd1jsqTMUpNAKPvYjSsXkbMDB83ipfyi1L2exQSF9gMLEWZ6DcPUxOEfiT+kvEE5H4f5x84Qllu4RyUn+6HPoT6DjwivipyUpJJQToCEhR4VF4kj2hiOqQSc1rApUo60AJNnJpQCBMxc3Pm7K/uBKgMyCA+VKklJIFXceAVFmThFFpwMmYTQpJYCpbKcvZI11p4Rel7MlyUvkSSokpQHJJcEmvdSDUmrEvq0TTn/D3yrWtkJL1SlyrRmueDEc7w+ZnUGT+7RqAQFq07RFvyprxuBKQ5Cl5SrShCUjckabnuW3RwJDWT5n5RYtPkSmSAlgBoAKeVoXXAFgUk14NzLRX2piuqkqX2XFE11JZ21a7cDWF0RwipiOtU4Se491C2ZVdbjmIsCdc/EBNChI35FE+8D0jJbZlTp8zLLBWoe3MolPIC3hHpipThtIjTh0ooAAIk8rT0RxKWJVmUPZTKSANzWOv1qf2X0Tn0ViZ0wIH/AJXWKL/mLs34fSNnPxaAD2gDzrGH2v0nWVqQmo1AuRxuGHxES1mun00P2RRLM3kLNxI8dwi/hf2xzDLrhQVhnOchPNshI5ObwIxe1QuckKdiWINbsPgPLhGcmSTKnryd0kvvY3ccmFd8amYPrr1fZf7T5K0hU2WZY1UlQmJHOiVN4RrJUyXPlgpUmYhViGKSP8HyNY8Gky5Y7aVEJ1Reuu60Guh3TQYNeVSiZKjVPP2k+lLHyiwePVJ+z2DJBUAKAsVj8qj7lPwO8diElIJCioVrlFCPZUAnsnnB3DYpE1CJiFAoUHBHxH01o5OwjkqBZTM+hA0VvHG40jOHWJRjJgnKcElZlJSgslAoVKLgVKRcpBegsHg0kg7i2lRfQ2HrZ4WP2YM2cApUkFJFHBNwVNmynQjwsRAXCvKYd1iVT1qljtKIs73qCFE1ZuEWNUc6o3yfzW9YRWdx8xDZExCgCEkghxml5D5PTWJFEbk+Z+MTOrCnDuZjVqSQ3E2gPjZ5m9ukyUwKQKqD0C0kggmpBRS19ItbSlVSkdgKJBVmTYAlu0WqzVFgdTFXZCZRnMw6xJKVKlqZOQMVLOQsOdnFCYtMEMHgkykdYpCQSodkMkLX7hS5awN2ESuXJUsFSrkLIFHYAaJD0HPeYmEzMcxFAMqQ6GCeRBYmhPgN79XM+iUf2xLTOto2fymH5CE/4z/q8+EO6x9fX/ENc79/tRaFXHYA4gplZlFIZUw5gaaC19X3c40WGkBKQB3QGHLS8Zvo9iU9ZNmLUhCSpkBSwFKH3mUbFmEaaUsFNCFAagginKFEtVNIqbVmlKM273RX2pjZObq1TMiyH8OMZXa21VoSU5rVHHc2sCgZtSaqbMCZZJUpgADd9Bx86HxHV7KlYc5sZPlILUloOaYS1qBhSmpqQ4iObtA4LBKnhuumkol0qB7RZ6OdwjF4XDzJysyi73Kqt5l/KHFo3tHHypxzSsMQkVExiDS9a6vd7b4rIGFPamBa1mwfKKXt9BvLQ7H6L0BWxcEjh6mwA4FhvoyV0ZBnl0KABooqFN7AcA7cQNHiIevothky+tWqYlBFJZIDtdzV9K8RUxnF4yWslMrDAl+yEjtPRhXNr9VeDfTzaedQlIJKQBrrpZgKNyeNT+yromEo+0rT2qpRvDd5XPThGpydGtR0M2QvD4SWiZ36qUl6JzHujkPV4NBEPUn3fOGhNYKEWKw2cUbNxsRqFUsfFiAWpGd2ng7KQE9gkoQolKcw0UxYqTcctHcalop4yQA6rA0Ud2gVarWPA8IDKBYQMnNnWsqLqIUWezhJFK0ZgaRZ6s/cX4pHxS8JQWCUqUHe2R/cLaw0Ab/h6ZYkdNYvV30MvyekSjDBCcgSQVstbDQUSCDys1Mp3wtmSVqCQtgw7QzKow3KR8RDftGcqWerOYuHOg7tG+6x5kwJMEqIq/khvn6Rx1DVX6En68Yi7O6VX8QhdXuCfAg/1QpIJhbvKf8A+tPwER539r+QCOplmpBV509HiKr1ZvxFvq8SQSlysFInTZctS8pcpD5q8TUJ8xSAmB6UJxhKjgpstQtNknIvjUX5F33RL0y61OGKpTDrCEUsRUlvQeGkD+imKThkFDzVzpac60KkrCQFOaLS9LVNIVh21dszJZH2mWjFyhVK1Dq54HFqPwiFW1NnTGK5mIQKMlUsqItQKDlQ5xQ6V9MZeMypRLIUDUkA6UYpNa0g90OCUJBe1qAuo2Fnf4PBYYwvSjbIxU5KJQKJMsBMtKzloOBs/wAYsbJwyipiW9keyKaWrpWPSulHRH7WlJNFtV2oTGOxnRjEyCTLKZgAcBdSBzbnfdDb+IZwiBKKQVOpQDAFqbzSlGFdx3F6X7Q9trloQhN1hydWFnTf65wE2XijJmKViiUKJuX8gR2W5caFmjP7e22MTPKiQ1howN9N8U+Rbhmysy5vbqavv9Gy/Dwj3jojIy4SUOBPmo7gwjyDonsM4qeJaFZQQ5JYUDOQl6q4DhaPcsJhBLlpQmyQAN7ANF9esxKoUMMQkxKpJhqQYkSYRS7jfSHARDNxKUVJbg/GIhmMw3EgpIBPZLi6D2uRT4RClSh7SvJA90XcRPStTEUIy1sxZiRwU3nxgZlOgTxysz/A8Iig2eopE8OgE9XRJKm6wqBegdRSl3YXEXn0zJ8j9fQiM4dCJaEopmUpZIDuwAq4rVQ5b4Tm2Yj+H/ECPTMctmSeEIpL91+Q90IHea/lb3CGzEgnug+LfGJOrlK+6vj9AQxJI18CCTHVS/weah8/hEM7aXUjOJSphTUISylbntVr1iAhicOleVCkg5Q/8X+DHJuy5hM3JkaYkByHVR8oPaAIGY8gbGMxgul2ImzVIGDnCalSSUp7SShRcuXoQkikaDa06aEkyixY0Px4wmMzhuiyMHLmrn5CpRJFqNqC1OQ0gb0Q2kOvV90F3LU71a0tR9HeBXSbEYibRZN6D5efhpFjotgWmS0KftqroSKuCTobE7niT0vCbTJSlZoldUjekAt5hzre8Vp2OzdhKcxIvvJvpVreOgi7tSSFSypNSQydzVYgaDdwgNs/aXV537wBt+EKLc9PhAE2PwSEJSFoSrMGUCAXvvp8oy+2OjUjIWSlJZTgBnZgDb6eNpOwwYLPbUwG7Qn9Laaxhul+LmZGFCtw9HvXwcj0vVo6yOx8aJc10Ad631Z7PzEe6bCxRXKBclqObswIc+LPHgmysKUqKvaBfcNQfGPU+jXTFIQmUtDAAMoPwuCPUeMV9Tcgn68YjKiOX+8Izgzg8orTcSw7Rpzt5QsuYzHAJOtLOBGZxU5UzUs5oErIuLkX8I7jtqhdM1Kf+r6i0DE11puyk6WJUCa7uMZrUWDMmCxbwUK0/G1gLUrB6cFE5gzLAXZXtAHQwBRUNmzX9hNbDcKxpNnz0KlIzsCARXgpTWpZoYqhxQdaAxpLcFvvKL6/h9I5LTXUNr9GHYxJzpopurTao70zgd8RlPCviD7oMSVSlP3l/pB/qhhLmvqGiEljZXmPlSJCpW9Y5mniKRQHKlh6JT4KL+TQ1ZbVYG6je/1hqlFu8j+Ibn08IakG9P4FEeTE/TxalDaKymYJisZPkSQCT1YBDhmKnCqM4qDD8JLmmaf3pnS5gCkqKRLUkkXpTL4CLmJUpnMqZMAIJQXUFAaWrv8ACMttrp/mURKQzUZQZr0y+dI0Ue2ZX71qf50aIkYwSpssguXA86fF4E4jG4iaoKKQknVTCnm3viTA7NKlut8zhi4YA5dL6nWjWMCenbHxOeWpbFlMlI3kUAHCvg3JwowRCmZwXU+lDp4qPlBXBYhJSwDkdhAPcDUtavauOdAXW1JwlpYduaoU5GxJuA/AcgHEQU9n48ulKhQgo3gWbiA4bhATpLstRSMtVJ9g0e1uNPWDOz8NlloC6FRU9A5KiK6PqbPR+Ecw+1UlJB7TKLH8Oo8wYjGLwGzxMBYnNo4q/Hdu8fA0ylUo5QouatoSDUB2ZVufiDBrau2UonrUKZk1e4Z6+bekZbE7TK5xIYhya/iAJHFinzgwvVtgbSVMkpPatuTcAUNX1hm1ccQMudd9Ak7zbM2kC+juNKcOKy3ZyTehO46pY+sdmrc1Mt/GtfzWofTwRCSo6qm1pYP55/zREkHM2ZdQCXDD3sbij/B1KWNVJ4MtuWppU/Qr0D8RTctnAPO1BRP1bKShRDglZZtAeDCvM66Rc2ZjEpQUl6KLPShY7+MUEzQ9FJYb17uXAmzQ1GEUSSGIfiasH+uOloS0m0O9Lokug3p3Vc/xbojTxCB4H3vDp+IRMTKUgoUHUKKoygnxdwKFjWOLSdwJf75Bb60hBJu9LaP8oRQNAp/zfCGJWXsnm59946sv7If86h7zEDyo7yOCgVRCqb+JPLIQYlALWPMKf5+6GKURcq/SlXo0BTYSUCpzZxS4J0cGmhu+u+FtvoxIxLrUkBaXZYbrA283P8XgBV4wstS4UlTEJBIDuKGpufOEnHByh+9nUFOKpfMX5A5YQwErAz582ZLCgUS1M+UOdR4twghgcCoTMqqE668H+UQbB2z9lxMxEy05dxVlaPzBHkY2crCAlStSKGvrCTtlqq2rF6NUnQflKh5xHtCcELMxYHaIA0AKnYl6EUZq1am905YBSUlstQKgl6a6Vd+AjPY7ayVBYNABmfSlQ1bE8tDAD+kuLmS5jg9kpCRvBep+D8YyeL2yxKU6V3u4B+MWekvSMTpYAelRTT5U03xkPtJL3rWzV+Jc+ohk1VaTiSoKWTVWVybipalmvf4Rf6LbGXiFCwSlyapDWoA7kkHfS/CAM4qeqbB97tdiNavujefs52jJAMpQyzS7OAQocCVDtWoBbmY1ZkGtVMlKRLAAZtxQWZ6UPAUFmAexikuWd5I3ONM24tvp8wYt4sDc26ivBmf8JtpzehPmgGrDmZgZ2uSjiBv4/e5NpZjg34E5QQm40AAo+6w5JjE0nUNVwEXq9Kmlh4aREVhtC28/DJwoG86iOom0I7NfxHgzlq1qz+bRI/rlAsFV0IYW5jlWltdDvRfDgySVl+2pq6AANR9QYzk1WUEUN7rNb6M3wpRqxrdhp6vDSgwqnMbnvEln8YYKpbFwqSmcEpAIZSQrvuO0Qq71JryiyFgigRWtB7v99Y7smetIQVBlFiQHLPzru8rxJMkZVKSElncd2xqPZ0qPAQhGmaN5G9g3xEMXMG923gf3RY4lP8oPwhhXvKB/Cx98CQGaH7qT4ZX8REWKnkIPZWn8pUW8MvxEWgl7ZT+UEfGI8TgwUEELSki709REQyftX92D2ruV3ysaWA1FeekAsf0mJKloIUWKdaVcs5sSHLJq8AttBclakJmqUUnvDS7JJNyKbm8GgXgNjrmBUxZOUOSHLmvoPA8Y1IjPthXiEru0zOpRoamrjSvGPWcVtECVmTZVQzV9WtrasZ39n/RqVNlL6xOVUyktZDhxcNStN+8RtjsyVJCQv97k7qAkkHc+nGp8oqmcxeLUiWFrScoD5nUxcGvd9xFjWrRj52Jmz1rlyklRV3t6U8RYandHp3SOcRhmWkKmzTlloaibZb29G91TBbGTgsLQBU6ZdRvvJvau/g4iTzHFbMEr/mDMu5TcMzh/Mee4vArGKmEkktcBnd9Q93FLB6Vj02XsIKUSUuou9OdW+tRFbHdDwQHQzgiz33VqA1A5L2s0O4seXLw6QDqxvob6jxukRNJxDVSSFaFPaNP8/wCYL7X2F1aqpc+yNVJe9aK0sARAGekhVE2PsitL+MdPYzXoHRzpD16cpSjOkVZNSNbcX4QXWtYLAFLGjZ0+PCuvAePm/WlC0zU0qASKEHQkDXiL1jbYHHdagKZQNAQ9AqrE0IYHMd+5gI42YYIKmLYntm91rAZqgOkiwAJro9wBJkWx7SnIPaK1VsGco4B/ARVo161uRTwAFnZidbi5klzUswKfL0flYUYXaxy0kQ6lJQFl5ikjvqcu2lHoT7+B0eLWorIS+VLJDcA26B3RmW5mT2cJdCGBqo1JruHAM5gvhkKYulV9xjUZpkxPBJ/iAGvGJ5soLQFN2kXCSkkp8za9YhKP/jAHAn/EckryKfKW1DUPrEiErVl+aff8o6EmtFeST/SY5PwqUq7OUJNUmjDemuoYtwHAwhLYhia/dAPuMBcEwG//AGgeVBGa2nt5dUyk5XcZ8x3kEpS7CxZ3ppGnKyPbmeIDD1MZ/aezSElTUzFQPduedLfHSIM1/wAOdRBt71E1zVueDvSgrBHbeEErAggDtNzAPDMWOutuUFcJs0zF5QDdqBiAaF2sCOYqN8N6XSBNnysMKAqSkcraG1zzHCEtB0ZkI+wSEhOfKGISQCFVJfUVctBZMl5gVMIJfuCw4q5RQxmzZEoJCAkaFi3iWMXiqVLlUdKdzMVnQAcYQiTh/tGI60hkSqI4vct7vGOz5ImTCaFizirfXpA/bmOmyZUuWgZVTCSojRz3RzFPDSCmw5JCRm+NDrfwiS3Jw4QGDen1uihtHaAcypSRMmWIslH512FDap4Rbn4gqWZaSQQApSm7oNgH9osa6JD7orrxBSnJJQDlepfIlVTvcqe43u9aRKML0k2Cqa/WzHoWQjsJpzdR5k84862jhZMskEoJHHMffupaPV9qdFOuLz5kxWpBVlSN1E0pX6rGR2l0JQVZpQKUJuXu1wPTzPjS4bNZHEY2X1JSL0slvrUaXi30d2r1ZzM7X5e5w2o0uKRJtfZglmWghytJJ0L6N9e+AWFV1a2I7p8fD6/xvlgx6X9pCkghbJIGgtSgLb2D6Emzw3rSpkpU6llkpYhyd5ApRydzeYXZW0yU5HApRzoTQEcKj6pteiezCkfaVp7a6SXuE6rNHclmobA0cxxaFU4dMtCJQciWCCcpYqPeUw4uOEXNnyxlNRf7p3DfFYEhuyfBT/AQV2c+UuVX1NbDhDIyoTEB6BPNNPCOZyLCZ4Kf+kxLNJ9phvdD+oERBKTdje2ZMSOlTQQULz5Tqq6TvBYMXaurcIaqQUnKc6qO6SGUBRxTzGnrDVSNyD/qIPoREyFhsk18un3kmzjLAQja2I6tJoSouEpUl677+L8oJzZRVhMPmqSEZjxbMdN7UpaAPSDZyxMSogKlEAJWKpfcbMeBHju0uwUdZgwkh8iyBv7KqU8Y1AfsvDCWlUw1a3Nv9x8oxuBw68XtBawxTJJUou1S4SHe16nhyjY9JJ/VYNR3AfXm0eYdGtrhIXnmLlqmKKi1AQ2UGqWJ8/CJPTZZQhTk5zo3ZQDzufCJcPmnTgVmiKsKAHQfGMJM2higlJlqzEqAZSQoEkgAAgChFY9BloGHlpS4KyznefOz08YQZtLAdbOST3UW5m/mPq0TbS2gMLJdsyiyUAe0s2EXJFE1Z9d3HwgDjNqS0JVjZ5IlocSUm5BcZgB7S7B9OcRLHY1WHkplvmxE8kk6AlsyuCUigvXKIM4CWES0JDMlLD4/54xgpeJUtSJs0NOnl2+7KFUp1Au5L19Y3WzsTnTyby+vhEHcRgErpYcLnxgXtXAjLlAYGnz9CfHmXPExVxqbmlvn9eEVLxrpsofbEAMyUj43PjTd4GMjtuQUTjuUAeO7zp6xsNtyM+KUtVgqp0o9jwFC9H1gpsroSmetM/FJKZCQ0uUAc6xSqgASE+AJfddlw1U6CdEs6U4rEdmT7CFUVMNKVp1b83bdf0EzMzk9WTxSSw3AuaQjiApq5UpDBKRNSABpRIoOUNVNQ/eV+qYPekxioxaW1k13gj4wT2Z3Lovo7WEUBNSLFX6/mmCOyC6DX2jcg6DUJEQUw/3AOSjx0h5nHer9APq0MBANkDiXT61hdYx7w4NML+TQpGzmmU11AT7okVLVdhzSs7/CJqnSaf4cw98MXLb2QPzJKT7jBEUqZkcHMUm6SjOC99SW9IlwykZQiSwTmCjLPZI/KTQhwKPyIirlG9Ib7q29CI6pII78zwII/wC4QoI/altMDAlIcKKgCDRQ+PjbiLRhNi7PWqSwXcgVAUHu7EneTHqs5lpKJiDORfKuUlQHF81C9jppA6b0blK/5fWSKkgGXmQCX5K9fOIqfRfZhViUkhGSSCoqCAl1mzX4nSwGjQUwWK67EKWaoHd92h0tffviZWGmS8KZclIXMIqoLS6t6u0yn8D4xBsTCGWkZkrSdXQr4PTxiAttOZmKZCa56rOglg9ob6u0YzpDiRjMamQkEycOagaro5PBNg43766HE4xUtE+exM5QyS05VOAl2plcOp1QD2FgDKSCpKypZdRyTCSSXcsm71hIX0gmgYxCQ5dIpe53eGpHpX0jZeHyyw9y0YqRsZczaBxE2XNEuWAJYyEknf2hQPrwEbFePY+wn8ysyv0ILkW9oRCr7CBG1p6lvLlDMrViwF2dVhyqeEcnzyfvTPw9pCG1LJSSW479YgMyYwGQgAMEy8+X0SPT/MGoOwmzZElWdRTOmhq5T1aN+UMSS/tEvuy2i2ueF9o349YB9esSiZMa0z/qmEiYv7q3/Kv5wajUzBuHnNhdfyH8ax7wYeBN+4rymD+kwlpm6laf45g98uBGGcSPY/V80+jQT2SSUHte1oRuG4CBCirWaf8AVV8RBjY5IQe0T2jUqJ0GtIYjZWzxRWddibhvdFPFry8a61hQoalaTisyiClI5OPjBNOCGUHMocAaax2FFEhxHZG+j1qIGYnHMWyILh6j5GOwoEgXtMv3E6fe/ujo2ia9lIbdm/uhQoksnFHKDYnir+6IxtNYNH/UvRvxR2FCjV7emggA6Df84mw+2JkxNS1dKfGFCgAh9jKkuZi7jUf2wKxxMvMxUcoJDqOgeoBAaFCiLM7M6TzJi0hSJZCkZrGnaAbvWY6ueMGRtLtH93L8id28woUChydpkv2Jf6YYrahDfu5dX9ncecKFAXBtYsD1crX2To/GHJ2wRaXLDvbMP6oUKNBIMepQ3clL/ujUdHk5pTn7x+G+FChT/9k="/>
          <p:cNvSpPr>
            <a:spLocks noChangeAspect="1" noChangeArrowheads="1"/>
          </p:cNvSpPr>
          <p:nvPr/>
        </p:nvSpPr>
        <p:spPr bwMode="auto">
          <a:xfrm>
            <a:off x="155575" y="-822325"/>
            <a:ext cx="1638300" cy="17145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8436" name="Picture 4" descr="https://upload.wikimedia.org/wikipedia/commons/e/e7/Quentin_Massys_by_Sandrart.jpg"/>
          <p:cNvPicPr>
            <a:picLocks noChangeAspect="1" noChangeArrowheads="1"/>
          </p:cNvPicPr>
          <p:nvPr/>
        </p:nvPicPr>
        <p:blipFill>
          <a:blip r:embed="rId2" cstate="print"/>
          <a:srcRect/>
          <a:stretch>
            <a:fillRect/>
          </a:stretch>
        </p:blipFill>
        <p:spPr bwMode="auto">
          <a:xfrm>
            <a:off x="3357554" y="4143380"/>
            <a:ext cx="2047875" cy="2143125"/>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H="1">
            <a:off x="500034" y="267494"/>
            <a:ext cx="8232484" cy="1304118"/>
          </a:xfrm>
        </p:spPr>
        <p:txBody>
          <a:bodyPr>
            <a:normAutofit/>
          </a:bodyPr>
          <a:lstStyle/>
          <a:p>
            <a:r>
              <a:rPr lang="fr-FR" dirty="0" smtClean="0">
                <a:latin typeface="Bodoni MT" pitchFamily="18" charset="0"/>
              </a:rPr>
              <a:t>Histoire du tableau…</a:t>
            </a:r>
            <a:endParaRPr lang="fr-FR" dirty="0">
              <a:latin typeface="Bodoni MT" pitchFamily="18" charset="0"/>
            </a:endParaRPr>
          </a:p>
        </p:txBody>
      </p:sp>
      <p:sp>
        <p:nvSpPr>
          <p:cNvPr id="3" name="Espace réservé du contenu 2"/>
          <p:cNvSpPr>
            <a:spLocks noGrp="1"/>
          </p:cNvSpPr>
          <p:nvPr>
            <p:ph idx="1"/>
          </p:nvPr>
        </p:nvSpPr>
        <p:spPr/>
        <p:txBody>
          <a:bodyPr>
            <a:normAutofit fontScale="92500" lnSpcReduction="20000"/>
          </a:bodyPr>
          <a:lstStyle/>
          <a:p>
            <a:r>
              <a:rPr lang="fr-FR" dirty="0" smtClean="0">
                <a:solidFill>
                  <a:schemeClr val="accent2">
                    <a:lumMod val="75000"/>
                  </a:schemeClr>
                </a:solidFill>
                <a:latin typeface="Century Gothic" pitchFamily="34" charset="0"/>
              </a:rPr>
              <a:t>Le </a:t>
            </a:r>
            <a:r>
              <a:rPr lang="fr-FR" i="1" dirty="0" smtClean="0">
                <a:solidFill>
                  <a:schemeClr val="accent2">
                    <a:lumMod val="75000"/>
                  </a:schemeClr>
                </a:solidFill>
                <a:latin typeface="Century Gothic" pitchFamily="34" charset="0"/>
              </a:rPr>
              <a:t>prêteur </a:t>
            </a:r>
            <a:r>
              <a:rPr lang="fr-FR" i="1" dirty="0" smtClean="0">
                <a:solidFill>
                  <a:schemeClr val="accent2">
                    <a:lumMod val="75000"/>
                  </a:schemeClr>
                </a:solidFill>
                <a:latin typeface="Century Gothic" pitchFamily="34" charset="0"/>
              </a:rPr>
              <a:t>et sa femme </a:t>
            </a:r>
            <a:r>
              <a:rPr lang="fr-FR" dirty="0" smtClean="0">
                <a:solidFill>
                  <a:schemeClr val="accent2">
                    <a:lumMod val="75000"/>
                  </a:schemeClr>
                </a:solidFill>
                <a:latin typeface="Century Gothic" pitchFamily="34" charset="0"/>
              </a:rPr>
              <a:t>a</a:t>
            </a:r>
            <a:r>
              <a:rPr lang="fr-FR" dirty="0" smtClean="0">
                <a:solidFill>
                  <a:schemeClr val="accent2">
                    <a:lumMod val="75000"/>
                  </a:schemeClr>
                </a:solidFill>
                <a:latin typeface="Century Gothic" pitchFamily="34" charset="0"/>
              </a:rPr>
              <a:t> </a:t>
            </a:r>
            <a:r>
              <a:rPr lang="fr-FR" dirty="0" smtClean="0">
                <a:solidFill>
                  <a:schemeClr val="accent2">
                    <a:lumMod val="75000"/>
                  </a:schemeClr>
                </a:solidFill>
                <a:latin typeface="Century Gothic" pitchFamily="34" charset="0"/>
              </a:rPr>
              <a:t>été peint en 1514 par Quentin Metsys.   </a:t>
            </a:r>
          </a:p>
          <a:p>
            <a:r>
              <a:rPr lang="fr-FR" dirty="0" smtClean="0">
                <a:solidFill>
                  <a:schemeClr val="accent2">
                    <a:lumMod val="75000"/>
                  </a:schemeClr>
                </a:solidFill>
                <a:latin typeface="Century Gothic" pitchFamily="34" charset="0"/>
              </a:rPr>
              <a:t>C est une huile sur panneau.</a:t>
            </a:r>
          </a:p>
          <a:p>
            <a:r>
              <a:rPr lang="fr-FR" dirty="0" smtClean="0">
                <a:solidFill>
                  <a:schemeClr val="accent2">
                    <a:lumMod val="75000"/>
                  </a:schemeClr>
                </a:solidFill>
                <a:latin typeface="Century Gothic" pitchFamily="34" charset="0"/>
              </a:rPr>
              <a:t>Il représente le capitalisme.</a:t>
            </a:r>
          </a:p>
          <a:p>
            <a:pPr algn="just"/>
            <a:r>
              <a:rPr lang="fr-FR" dirty="0" smtClean="0">
                <a:solidFill>
                  <a:schemeClr val="accent2">
                    <a:lumMod val="75000"/>
                  </a:schemeClr>
                </a:solidFill>
                <a:latin typeface="Century Gothic" pitchFamily="34" charset="0"/>
              </a:rPr>
              <a:t>On </a:t>
            </a:r>
            <a:r>
              <a:rPr lang="fr-FR" dirty="0" smtClean="0">
                <a:solidFill>
                  <a:schemeClr val="accent2">
                    <a:lumMod val="75000"/>
                  </a:schemeClr>
                </a:solidFill>
                <a:latin typeface="Century Gothic" pitchFamily="34" charset="0"/>
              </a:rPr>
              <a:t>appelait </a:t>
            </a:r>
            <a:r>
              <a:rPr lang="fr-FR" dirty="0" smtClean="0">
                <a:solidFill>
                  <a:schemeClr val="accent2">
                    <a:lumMod val="75000"/>
                  </a:schemeClr>
                </a:solidFill>
                <a:latin typeface="Century Gothic" pitchFamily="34" charset="0"/>
              </a:rPr>
              <a:t>le </a:t>
            </a:r>
            <a:r>
              <a:rPr lang="fr-FR" dirty="0" smtClean="0">
                <a:solidFill>
                  <a:schemeClr val="accent2">
                    <a:lumMod val="75000"/>
                  </a:schemeClr>
                </a:solidFill>
                <a:latin typeface="Century Gothic" pitchFamily="34" charset="0"/>
              </a:rPr>
              <a:t>miroir, miroir </a:t>
            </a:r>
            <a:r>
              <a:rPr lang="fr-FR" dirty="0" smtClean="0">
                <a:solidFill>
                  <a:schemeClr val="accent2">
                    <a:lumMod val="75000"/>
                  </a:schemeClr>
                </a:solidFill>
                <a:latin typeface="Century Gothic" pitchFamily="34" charset="0"/>
              </a:rPr>
              <a:t>du </a:t>
            </a:r>
            <a:r>
              <a:rPr lang="fr-FR" dirty="0" smtClean="0">
                <a:solidFill>
                  <a:schemeClr val="accent2">
                    <a:lumMod val="75000"/>
                  </a:schemeClr>
                </a:solidFill>
                <a:latin typeface="Century Gothic" pitchFamily="34" charset="0"/>
              </a:rPr>
              <a:t>banquier, </a:t>
            </a:r>
            <a:r>
              <a:rPr lang="fr-FR" dirty="0" smtClean="0">
                <a:solidFill>
                  <a:schemeClr val="accent2">
                    <a:lumMod val="75000"/>
                  </a:schemeClr>
                </a:solidFill>
                <a:latin typeface="Century Gothic" pitchFamily="34" charset="0"/>
              </a:rPr>
              <a:t>car il servait à surveiller leurs boutique.</a:t>
            </a:r>
          </a:p>
          <a:p>
            <a:pPr algn="just"/>
            <a:r>
              <a:rPr lang="fr-FR" dirty="0" smtClean="0">
                <a:solidFill>
                  <a:schemeClr val="accent2">
                    <a:lumMod val="75000"/>
                  </a:schemeClr>
                </a:solidFill>
                <a:latin typeface="Century Gothic" pitchFamily="34" charset="0"/>
              </a:rPr>
              <a:t>Ce miroir </a:t>
            </a:r>
            <a:r>
              <a:rPr lang="fr-FR" dirty="0" smtClean="0">
                <a:solidFill>
                  <a:schemeClr val="accent2">
                    <a:lumMod val="75000"/>
                  </a:schemeClr>
                </a:solidFill>
                <a:latin typeface="Century Gothic" pitchFamily="34" charset="0"/>
              </a:rPr>
              <a:t>a </a:t>
            </a:r>
            <a:r>
              <a:rPr lang="fr-FR" dirty="0" smtClean="0">
                <a:solidFill>
                  <a:schemeClr val="accent2">
                    <a:lumMod val="75000"/>
                  </a:schemeClr>
                </a:solidFill>
                <a:latin typeface="Century Gothic" pitchFamily="34" charset="0"/>
              </a:rPr>
              <a:t>été peint sur quelques centimètres carré avec une excellente précision car on voit très bien une personne riche(elle est habillé en rouge ,couleur qui symbolise la </a:t>
            </a:r>
            <a:r>
              <a:rPr lang="fr-FR" dirty="0" smtClean="0">
                <a:solidFill>
                  <a:schemeClr val="accent2">
                    <a:lumMod val="75000"/>
                  </a:schemeClr>
                </a:solidFill>
                <a:latin typeface="Century Gothic" pitchFamily="34" charset="0"/>
              </a:rPr>
              <a:t>richesse), </a:t>
            </a:r>
            <a:r>
              <a:rPr lang="fr-FR" dirty="0" smtClean="0">
                <a:solidFill>
                  <a:schemeClr val="accent2">
                    <a:lumMod val="75000"/>
                  </a:schemeClr>
                </a:solidFill>
                <a:latin typeface="Century Gothic" pitchFamily="34" charset="0"/>
              </a:rPr>
              <a:t>ainsi qu’une grande église derrière la fenêtre.</a:t>
            </a:r>
          </a:p>
          <a:p>
            <a:pPr>
              <a:buNone/>
            </a:pPr>
            <a:endParaRPr lang="fr-FR" dirty="0">
              <a:solidFill>
                <a:schemeClr val="accent2">
                  <a:lumMod val="75000"/>
                </a:schemeClr>
              </a:solidFill>
              <a:latin typeface="Century Gothic"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454808"/>
          </a:xfrm>
        </p:spPr>
        <p:txBody>
          <a:bodyPr>
            <a:normAutofit/>
          </a:bodyPr>
          <a:lstStyle/>
          <a:p>
            <a:pPr algn="ctr">
              <a:buNone/>
            </a:pPr>
            <a:r>
              <a:rPr lang="fr-FR" sz="4000" dirty="0" smtClean="0">
                <a:solidFill>
                  <a:srgbClr val="FF0066"/>
                </a:solidFill>
                <a:latin typeface="Century Gothic" pitchFamily="34" charset="0"/>
              </a:rPr>
              <a:t>Histoire de Quentin Metsys </a:t>
            </a:r>
          </a:p>
          <a:p>
            <a:pPr>
              <a:buNone/>
            </a:pPr>
            <a:r>
              <a:rPr lang="fr-FR" sz="4000" dirty="0" smtClean="0">
                <a:solidFill>
                  <a:srgbClr val="FF0066"/>
                </a:solidFill>
                <a:latin typeface="Century Gothic" pitchFamily="34" charset="0"/>
              </a:rPr>
              <a:t> </a:t>
            </a:r>
            <a:r>
              <a:rPr lang="fr-FR" sz="2400" dirty="0" smtClean="0">
                <a:solidFill>
                  <a:srgbClr val="FF0066"/>
                </a:solidFill>
              </a:rPr>
              <a:t>Quentin Metsys (né en 1466, mort en 1530) était un peintre flamand, fondateur de l'école d'Anvers. </a:t>
            </a:r>
          </a:p>
          <a:p>
            <a:pPr algn="just">
              <a:buNone/>
            </a:pPr>
            <a:r>
              <a:rPr lang="fr-FR" sz="2400" dirty="0" smtClean="0">
                <a:solidFill>
                  <a:srgbClr val="FF0066"/>
                </a:solidFill>
              </a:rPr>
              <a:t>À ce jour, on ne sait pas qui exactement a enseigné la peinture à Metsys, mais son style semble dériver des techniques de </a:t>
            </a:r>
            <a:r>
              <a:rPr lang="fr-FR" sz="2400" dirty="0" smtClean="0">
                <a:solidFill>
                  <a:srgbClr val="FF0000"/>
                </a:solidFill>
                <a:hlinkClick r:id="rId2" action="ppaction://hlinkfile" tooltip="Dirk Bouts"/>
              </a:rPr>
              <a:t>Dirk Bouts</a:t>
            </a:r>
            <a:r>
              <a:rPr lang="fr-FR" sz="2400" dirty="0" smtClean="0">
                <a:solidFill>
                  <a:srgbClr val="FF0000"/>
                </a:solidFill>
              </a:rPr>
              <a:t> </a:t>
            </a:r>
            <a:r>
              <a:rPr lang="fr-FR" sz="2400" dirty="0" smtClean="0">
                <a:solidFill>
                  <a:srgbClr val="FF0066"/>
                </a:solidFill>
              </a:rPr>
              <a:t>qui apporta à Louvain l'influence de </a:t>
            </a:r>
            <a:r>
              <a:rPr lang="fr-FR" sz="2400" dirty="0" smtClean="0">
                <a:solidFill>
                  <a:srgbClr val="FF0066"/>
                </a:solidFill>
                <a:hlinkClick r:id="rId3" action="ppaction://hlinkfile" tooltip="Hans Memling"/>
              </a:rPr>
              <a:t>Memling</a:t>
            </a:r>
            <a:r>
              <a:rPr lang="fr-FR" sz="2400" dirty="0" smtClean="0">
                <a:solidFill>
                  <a:srgbClr val="FF0066"/>
                </a:solidFill>
              </a:rPr>
              <a:t> et </a:t>
            </a:r>
            <a:r>
              <a:rPr lang="fr-FR" sz="2400" dirty="0" smtClean="0">
                <a:solidFill>
                  <a:srgbClr val="FF0066"/>
                </a:solidFill>
                <a:hlinkClick r:id="rId4" action="ppaction://hlinkfile" tooltip="Rogier van der Weyden"/>
              </a:rPr>
              <a:t>Rogier van der </a:t>
            </a:r>
            <a:r>
              <a:rPr lang="fr-FR" sz="2400" dirty="0" err="1" smtClean="0">
                <a:solidFill>
                  <a:srgbClr val="FF0066"/>
                </a:solidFill>
                <a:hlinkClick r:id="rId4" action="ppaction://hlinkfile" tooltip="Rogier van der Weyden"/>
              </a:rPr>
              <a:t>Weyden</a:t>
            </a:r>
            <a:r>
              <a:rPr lang="fr-FR" sz="2400" dirty="0" smtClean="0">
                <a:solidFill>
                  <a:srgbClr val="FF0066"/>
                </a:solidFill>
              </a:rPr>
              <a:t>. Quand Metsys s'installa à Anvers à l'âge de 25 ans, son propre style contribua de manière significative au renouveau de l'art flamand dans la lignée de </a:t>
            </a:r>
            <a:r>
              <a:rPr lang="fr-FR" sz="2400" dirty="0" smtClean="0">
                <a:solidFill>
                  <a:srgbClr val="FF0066"/>
                </a:solidFill>
                <a:hlinkClick r:id="rId5" action="ppaction://hlinkfile" tooltip="Jan van Eyck"/>
              </a:rPr>
              <a:t>van </a:t>
            </a:r>
            <a:r>
              <a:rPr lang="fr-FR" sz="2400" dirty="0" err="1" smtClean="0">
                <a:solidFill>
                  <a:srgbClr val="FF0066"/>
                </a:solidFill>
                <a:hlinkClick r:id="rId5" action="ppaction://hlinkfile" tooltip="Jan van Eyck"/>
              </a:rPr>
              <a:t>Eyck</a:t>
            </a:r>
            <a:r>
              <a:rPr lang="fr-FR" sz="2400" dirty="0" smtClean="0">
                <a:solidFill>
                  <a:srgbClr val="FF0066"/>
                </a:solidFill>
              </a:rPr>
              <a:t> ou van der </a:t>
            </a:r>
            <a:r>
              <a:rPr lang="fr-FR" sz="2400" dirty="0" err="1" smtClean="0">
                <a:solidFill>
                  <a:srgbClr val="FF0066"/>
                </a:solidFill>
              </a:rPr>
              <a:t>Weyden</a:t>
            </a:r>
            <a:r>
              <a:rPr lang="fr-FR" sz="2400" dirty="0" smtClean="0">
                <a:solidFill>
                  <a:srgbClr val="FF0066"/>
                </a:solidFill>
              </a:rPr>
              <a:t>. Anvers était déjà réputée dans la 2</a:t>
            </a:r>
            <a:r>
              <a:rPr lang="fr-FR" sz="2400" baseline="30000" dirty="0" smtClean="0">
                <a:solidFill>
                  <a:srgbClr val="FF0066"/>
                </a:solidFill>
              </a:rPr>
              <a:t>e</a:t>
            </a:r>
            <a:r>
              <a:rPr lang="fr-FR" sz="2400" dirty="0" smtClean="0">
                <a:solidFill>
                  <a:srgbClr val="FF0066"/>
                </a:solidFill>
              </a:rPr>
              <a:t> moitié du XV</a:t>
            </a:r>
            <a:r>
              <a:rPr lang="fr-FR" sz="2400" baseline="30000" dirty="0" smtClean="0">
                <a:solidFill>
                  <a:srgbClr val="FF0066"/>
                </a:solidFill>
              </a:rPr>
              <a:t>e</a:t>
            </a:r>
            <a:r>
              <a:rPr lang="fr-FR" sz="2400" dirty="0" smtClean="0">
                <a:solidFill>
                  <a:srgbClr val="FF0066"/>
                </a:solidFill>
              </a:rPr>
              <a:t> siècle pour être un centre artistique grâce à </a:t>
            </a:r>
            <a:r>
              <a:rPr lang="fr-FR" sz="2400" dirty="0" err="1" smtClean="0">
                <a:solidFill>
                  <a:srgbClr val="FF0066"/>
                </a:solidFill>
              </a:rPr>
              <a:t>Goswin</a:t>
            </a:r>
            <a:r>
              <a:rPr lang="fr-FR" sz="2400" dirty="0" smtClean="0">
                <a:solidFill>
                  <a:srgbClr val="FF0066"/>
                </a:solidFill>
              </a:rPr>
              <a:t> van der </a:t>
            </a:r>
            <a:r>
              <a:rPr lang="fr-FR" sz="2400" dirty="0" err="1" smtClean="0">
                <a:solidFill>
                  <a:srgbClr val="FF0066"/>
                </a:solidFill>
              </a:rPr>
              <a:t>Weyden</a:t>
            </a:r>
            <a:r>
              <a:rPr lang="fr-FR" sz="2400" dirty="0" smtClean="0">
                <a:solidFill>
                  <a:srgbClr val="FF0066"/>
                </a:solidFill>
              </a:rPr>
              <a:t>, petit-fils de Rogier, et </a:t>
            </a:r>
            <a:r>
              <a:rPr lang="fr-FR" sz="2400" dirty="0" smtClean="0">
                <a:solidFill>
                  <a:srgbClr val="FF0066"/>
                </a:solidFill>
                <a:hlinkClick r:id="rId6" action="ppaction://hlinkfile" tooltip="Jérôme Bosch"/>
              </a:rPr>
              <a:t>Jérôme Bosch</a:t>
            </a:r>
            <a:r>
              <a:rPr lang="fr-FR" sz="2400" dirty="0" smtClean="0">
                <a:solidFill>
                  <a:srgbClr val="FF0066"/>
                </a:solidFill>
              </a:rPr>
              <a:t>.</a:t>
            </a:r>
            <a:endParaRPr lang="fr-FR" sz="2400" dirty="0">
              <a:solidFill>
                <a:srgbClr val="FF0066"/>
              </a:solidFill>
              <a:latin typeface="Century Gothic"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399032"/>
          </a:xfrm>
        </p:spPr>
        <p:txBody>
          <a:bodyPr>
            <a:normAutofit/>
          </a:bodyPr>
          <a:lstStyle/>
          <a:p>
            <a:pPr algn="ctr"/>
            <a:r>
              <a:rPr lang="fr-FR" sz="2800" dirty="0" smtClean="0"/>
              <a:t>Description du tableau </a:t>
            </a:r>
            <a:r>
              <a:rPr lang="fr-FR" sz="2800" i="1" dirty="0" smtClean="0"/>
              <a:t>Le </a:t>
            </a:r>
            <a:r>
              <a:rPr lang="fr-FR" sz="2800" i="1" dirty="0" smtClean="0"/>
              <a:t>prêteur </a:t>
            </a:r>
            <a:r>
              <a:rPr lang="fr-FR" sz="2800" i="1" dirty="0" smtClean="0"/>
              <a:t>et sa femme</a:t>
            </a:r>
            <a:endParaRPr lang="fr-FR" sz="2800" i="1" dirty="0"/>
          </a:p>
        </p:txBody>
      </p:sp>
      <p:sp>
        <p:nvSpPr>
          <p:cNvPr id="3" name="Espace réservé du contenu 2"/>
          <p:cNvSpPr>
            <a:spLocks noGrp="1"/>
          </p:cNvSpPr>
          <p:nvPr>
            <p:ph idx="1"/>
          </p:nvPr>
        </p:nvSpPr>
        <p:spPr>
          <a:xfrm>
            <a:off x="428596" y="1928802"/>
            <a:ext cx="8229600" cy="4572000"/>
          </a:xfrm>
        </p:spPr>
        <p:txBody>
          <a:bodyPr>
            <a:noAutofit/>
          </a:bodyPr>
          <a:lstStyle/>
          <a:p>
            <a:r>
              <a:rPr lang="fr-FR" sz="2000" dirty="0" smtClean="0">
                <a:solidFill>
                  <a:srgbClr val="FF0066"/>
                </a:solidFill>
              </a:rPr>
              <a:t>Les deux personnages </a:t>
            </a:r>
            <a:r>
              <a:rPr lang="fr-FR" sz="2000" dirty="0" smtClean="0">
                <a:solidFill>
                  <a:srgbClr val="FF0066"/>
                </a:solidFill>
              </a:rPr>
              <a:t>principaux (et oui,</a:t>
            </a:r>
            <a:r>
              <a:rPr lang="fr-FR" sz="2000" dirty="0" smtClean="0">
                <a:solidFill>
                  <a:srgbClr val="FF0066"/>
                </a:solidFill>
              </a:rPr>
              <a:t> il y en a trois </a:t>
            </a:r>
            <a:r>
              <a:rPr lang="fr-FR" sz="2000" dirty="0" smtClean="0">
                <a:solidFill>
                  <a:srgbClr val="FF0066"/>
                </a:solidFill>
              </a:rPr>
              <a:t>autres) </a:t>
            </a:r>
            <a:r>
              <a:rPr lang="fr-FR" sz="2000" dirty="0" smtClean="0">
                <a:solidFill>
                  <a:srgbClr val="FF0066"/>
                </a:solidFill>
              </a:rPr>
              <a:t>sont placés de manière symétrique.</a:t>
            </a:r>
            <a:br>
              <a:rPr lang="fr-FR" sz="2000" dirty="0" smtClean="0">
                <a:solidFill>
                  <a:srgbClr val="FF0066"/>
                </a:solidFill>
              </a:rPr>
            </a:br>
            <a:r>
              <a:rPr lang="fr-FR" sz="2000" dirty="0" smtClean="0">
                <a:solidFill>
                  <a:srgbClr val="FF0066"/>
                </a:solidFill>
              </a:rPr>
              <a:t>La fonction de changeur est très importante en ce début du XVI</a:t>
            </a:r>
            <a:r>
              <a:rPr lang="fr-FR" sz="2000" baseline="30000" dirty="0" smtClean="0">
                <a:solidFill>
                  <a:srgbClr val="FF0066"/>
                </a:solidFill>
              </a:rPr>
              <a:t>e</a:t>
            </a:r>
            <a:r>
              <a:rPr lang="fr-FR" sz="2000" dirty="0" smtClean="0">
                <a:solidFill>
                  <a:srgbClr val="FF0066"/>
                </a:solidFill>
              </a:rPr>
              <a:t> siècle car les commerçants qui voyagent à </a:t>
            </a:r>
            <a:br>
              <a:rPr lang="fr-FR" sz="2000" dirty="0" smtClean="0">
                <a:solidFill>
                  <a:srgbClr val="FF0066"/>
                </a:solidFill>
              </a:rPr>
            </a:br>
            <a:r>
              <a:rPr lang="fr-FR" sz="2000" dirty="0" smtClean="0">
                <a:solidFill>
                  <a:srgbClr val="FF0066"/>
                </a:solidFill>
              </a:rPr>
              <a:t>l' étranger ont besoin de convertir les monnaies qu' ils possèdent.</a:t>
            </a:r>
            <a:br>
              <a:rPr lang="fr-FR" sz="2000" dirty="0" smtClean="0">
                <a:solidFill>
                  <a:srgbClr val="FF0066"/>
                </a:solidFill>
              </a:rPr>
            </a:br>
            <a:r>
              <a:rPr lang="fr-FR" sz="2000" dirty="0" smtClean="0">
                <a:solidFill>
                  <a:srgbClr val="FF0066"/>
                </a:solidFill>
              </a:rPr>
              <a:t>Anvers à l' époque où vécu Quentin Metsys était la capitale économique de l' Europe. La pratique de l' usure pouvait avoir une valeur positive et être socialement acceptée comme en témoigne la présence du livre de prières au premier plan.</a:t>
            </a:r>
          </a:p>
          <a:p>
            <a:r>
              <a:rPr lang="fr-FR" sz="2000" dirty="0" smtClean="0">
                <a:solidFill>
                  <a:srgbClr val="FF0066"/>
                </a:solidFill>
              </a:rPr>
              <a:t>Le changeur, à gauche est en train de peser des pièces d' or à l' aide d' une balance pour en vérifier la véracité.</a:t>
            </a:r>
            <a:r>
              <a:rPr lang="fr-FR" sz="1100" dirty="0" smtClean="0">
                <a:solidFill>
                  <a:srgbClr val="FF0066"/>
                </a:solidFill>
              </a:rPr>
              <a:t/>
            </a:r>
            <a:br>
              <a:rPr lang="fr-FR" sz="1100" dirty="0" smtClean="0">
                <a:solidFill>
                  <a:srgbClr val="FF0066"/>
                </a:solidFill>
              </a:rPr>
            </a:br>
            <a:endParaRPr lang="fr-FR" sz="1100" dirty="0">
              <a:solidFill>
                <a:srgbClr val="FF0066"/>
              </a:solidFill>
            </a:endParaRPr>
          </a:p>
        </p:txBody>
      </p:sp>
    </p:spTree>
  </p:cSld>
  <p:clrMapOvr>
    <a:masterClrMapping/>
  </p:clrMapOvr>
  <p:transition advClick="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iterate type="lt">
                                    <p:tmPct val="0"/>
                                  </p:iterate>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iterate type="lt">
                                    <p:tmPct val="0"/>
                                  </p:iterate>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1" nodeType="clickEffect">
                                  <p:stCondLst>
                                    <p:cond delay="0"/>
                                  </p:stCondLst>
                                  <p:iterate type="lt">
                                    <p:tmPct val="0"/>
                                  </p:iterate>
                                  <p:childTnLst>
                                    <p:animRot by="21600000">
                                      <p:cBhvr>
                                        <p:cTn id="14" dur="2000" fill="hold"/>
                                        <p:tgtEl>
                                          <p:spTgt spid="3">
                                            <p:txEl>
                                              <p:pRg st="0" end="0"/>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1" nodeType="clickEffect">
                                  <p:stCondLst>
                                    <p:cond delay="0"/>
                                  </p:stCondLst>
                                  <p:iterate type="lt">
                                    <p:tmPct val="0"/>
                                  </p:iterate>
                                  <p:childTnLst>
                                    <p:animRot by="21600000">
                                      <p:cBhvr>
                                        <p:cTn id="18"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857232"/>
            <a:ext cx="8229600" cy="5884136"/>
          </a:xfrm>
        </p:spPr>
        <p:txBody>
          <a:bodyPr>
            <a:noAutofit/>
          </a:bodyPr>
          <a:lstStyle/>
          <a:p>
            <a:pPr algn="just"/>
            <a:r>
              <a:rPr lang="fr-FR" sz="1400" dirty="0" smtClean="0">
                <a:solidFill>
                  <a:srgbClr val="FF0066"/>
                </a:solidFill>
              </a:rPr>
              <a:t>La balance évoque le jugement dernier.</a:t>
            </a:r>
            <a:br>
              <a:rPr lang="fr-FR" sz="1400" dirty="0" smtClean="0">
                <a:solidFill>
                  <a:srgbClr val="FF0066"/>
                </a:solidFill>
              </a:rPr>
            </a:br>
            <a:r>
              <a:rPr lang="fr-FR" sz="1400" dirty="0" smtClean="0">
                <a:solidFill>
                  <a:srgbClr val="FF0066"/>
                </a:solidFill>
              </a:rPr>
              <a:t>Changeurs et usuriers apparaissent souvent comme des personnifications de l' Avarice.</a:t>
            </a:r>
            <a:br>
              <a:rPr lang="fr-FR" sz="1400" dirty="0" smtClean="0">
                <a:solidFill>
                  <a:srgbClr val="FF0066"/>
                </a:solidFill>
              </a:rPr>
            </a:br>
            <a:r>
              <a:rPr lang="fr-FR" sz="1400" dirty="0" smtClean="0">
                <a:solidFill>
                  <a:srgbClr val="FF0066"/>
                </a:solidFill>
              </a:rPr>
              <a:t>Les pièces </a:t>
            </a:r>
            <a:r>
              <a:rPr lang="fr-FR" sz="1400" dirty="0" smtClean="0">
                <a:solidFill>
                  <a:srgbClr val="FF0066"/>
                </a:solidFill>
              </a:rPr>
              <a:t>d'or </a:t>
            </a:r>
            <a:r>
              <a:rPr lang="fr-FR" sz="1400" dirty="0" smtClean="0">
                <a:solidFill>
                  <a:srgbClr val="FF0066"/>
                </a:solidFill>
              </a:rPr>
              <a:t>sont également un accessoire typique de la représentation du péché d' avarice.</a:t>
            </a:r>
            <a:br>
              <a:rPr lang="fr-FR" sz="1400" dirty="0" smtClean="0">
                <a:solidFill>
                  <a:srgbClr val="FF0066"/>
                </a:solidFill>
              </a:rPr>
            </a:br>
            <a:r>
              <a:rPr lang="fr-FR" sz="1400" dirty="0" smtClean="0">
                <a:solidFill>
                  <a:srgbClr val="FF0066"/>
                </a:solidFill>
              </a:rPr>
              <a:t>Devant lui sont étalées outre des pièces, des bagues et des perles, ces dernières symbolisent la luxure</a:t>
            </a:r>
            <a:r>
              <a:rPr lang="fr-FR" sz="1400" dirty="0" smtClean="0">
                <a:solidFill>
                  <a:srgbClr val="FF0066"/>
                </a:solidFill>
              </a:rPr>
              <a:t>.</a:t>
            </a:r>
          </a:p>
          <a:p>
            <a:pPr algn="just"/>
            <a:r>
              <a:rPr lang="fr-FR" sz="1400" dirty="0" smtClean="0">
                <a:solidFill>
                  <a:srgbClr val="FF0066"/>
                </a:solidFill>
              </a:rPr>
              <a:t/>
            </a:r>
            <a:br>
              <a:rPr lang="fr-FR" sz="1400" dirty="0" smtClean="0">
                <a:solidFill>
                  <a:srgbClr val="FF0066"/>
                </a:solidFill>
              </a:rPr>
            </a:br>
            <a:r>
              <a:rPr lang="fr-FR" sz="1400" dirty="0" smtClean="0">
                <a:solidFill>
                  <a:srgbClr val="FF0066"/>
                </a:solidFill>
              </a:rPr>
              <a:t>A côté du changeur, son </a:t>
            </a:r>
            <a:r>
              <a:rPr lang="fr-FR" sz="1400" dirty="0" smtClean="0">
                <a:solidFill>
                  <a:srgbClr val="FF0066"/>
                </a:solidFill>
              </a:rPr>
              <a:t>épouse. Celle-ci </a:t>
            </a:r>
            <a:r>
              <a:rPr lang="fr-FR" sz="1400" dirty="0" smtClean="0">
                <a:solidFill>
                  <a:srgbClr val="FF0066"/>
                </a:solidFill>
              </a:rPr>
              <a:t>détourne son regard du livre religieux (où figure l' image d' une vierge à l' enfant) qu' elle tient dans la main, vers les richesses que manipule son </a:t>
            </a:r>
            <a:r>
              <a:rPr lang="fr-FR" sz="1400" dirty="0" smtClean="0">
                <a:solidFill>
                  <a:srgbClr val="FF0066"/>
                </a:solidFill>
              </a:rPr>
              <a:t>époux, symbolisant </a:t>
            </a:r>
            <a:r>
              <a:rPr lang="fr-FR" sz="1400" dirty="0" smtClean="0">
                <a:solidFill>
                  <a:srgbClr val="FF0066"/>
                </a:solidFill>
              </a:rPr>
              <a:t>ainsi le danger de la convoitise qui détourne de la Foi</a:t>
            </a:r>
            <a:r>
              <a:rPr lang="fr-FR" sz="1400" dirty="0" smtClean="0">
                <a:solidFill>
                  <a:srgbClr val="FF0066"/>
                </a:solidFill>
              </a:rPr>
              <a:t>.</a:t>
            </a:r>
          </a:p>
          <a:p>
            <a:pPr algn="just"/>
            <a:r>
              <a:rPr lang="fr-FR" sz="1400" dirty="0" smtClean="0">
                <a:solidFill>
                  <a:srgbClr val="FF0066"/>
                </a:solidFill>
              </a:rPr>
              <a:t/>
            </a:r>
            <a:br>
              <a:rPr lang="fr-FR" sz="1400" dirty="0" smtClean="0">
                <a:solidFill>
                  <a:srgbClr val="FF0066"/>
                </a:solidFill>
              </a:rPr>
            </a:br>
            <a:r>
              <a:rPr lang="fr-FR" sz="1400" dirty="0" smtClean="0">
                <a:solidFill>
                  <a:srgbClr val="FF0066"/>
                </a:solidFill>
              </a:rPr>
              <a:t>Sur la table dans le miroir convexe, en bas à droite de celui-ci nous pouvons (approchez vous de l' écran) distinguer le visage </a:t>
            </a:r>
            <a:r>
              <a:rPr lang="fr-FR" sz="1400" dirty="0" smtClean="0">
                <a:solidFill>
                  <a:srgbClr val="FF0066"/>
                </a:solidFill>
              </a:rPr>
              <a:t>d'un </a:t>
            </a:r>
            <a:r>
              <a:rPr lang="fr-FR" sz="1400" dirty="0" smtClean="0">
                <a:solidFill>
                  <a:srgbClr val="FF0066"/>
                </a:solidFill>
              </a:rPr>
              <a:t>personnage placé en face du changeur. Il s' agit probablement du commerçant venu changer son argent. </a:t>
            </a:r>
            <a:br>
              <a:rPr lang="fr-FR" sz="1400" dirty="0" smtClean="0">
                <a:solidFill>
                  <a:srgbClr val="FF0066"/>
                </a:solidFill>
              </a:rPr>
            </a:br>
            <a:r>
              <a:rPr lang="fr-FR" sz="1400" dirty="0" smtClean="0">
                <a:solidFill>
                  <a:srgbClr val="FF0066"/>
                </a:solidFill>
              </a:rPr>
              <a:t>Sur l' étagère en haut à gauche du tableau figurent une carafe et un chapelet symbolisant la virginité de Marie, donc la pureté. En effet, (ah les allégories c' est subtil) la lumière traverse la carafe sans la détruire comme le Saint Esprit traversa la vierge sans la déflorer afin qu' elle donne naissance au Fils de Dieu.</a:t>
            </a:r>
            <a:br>
              <a:rPr lang="fr-FR" sz="1400" dirty="0" smtClean="0">
                <a:solidFill>
                  <a:srgbClr val="FF0066"/>
                </a:solidFill>
              </a:rPr>
            </a:br>
            <a:r>
              <a:rPr lang="fr-FR" sz="1400" dirty="0" smtClean="0">
                <a:solidFill>
                  <a:srgbClr val="FF0066"/>
                </a:solidFill>
              </a:rPr>
              <a:t>Sur l' étagère du bas à droite au dessus du chapeau de la femme, une bougie éteinte symbole de la mort inévitable.</a:t>
            </a:r>
            <a:br>
              <a:rPr lang="fr-FR" sz="1400" dirty="0" smtClean="0">
                <a:solidFill>
                  <a:srgbClr val="FF0066"/>
                </a:solidFill>
              </a:rPr>
            </a:br>
            <a:r>
              <a:rPr lang="fr-FR" sz="1400" dirty="0" smtClean="0">
                <a:solidFill>
                  <a:srgbClr val="FF0066"/>
                </a:solidFill>
              </a:rPr>
              <a:t>A droite de l' étagère dans l' </a:t>
            </a:r>
            <a:r>
              <a:rPr lang="fr-FR" sz="1400" dirty="0" err="1" smtClean="0">
                <a:solidFill>
                  <a:srgbClr val="FF0066"/>
                </a:solidFill>
              </a:rPr>
              <a:t>encadrure</a:t>
            </a:r>
            <a:r>
              <a:rPr lang="fr-FR" sz="1400" dirty="0" smtClean="0">
                <a:solidFill>
                  <a:srgbClr val="FF0066"/>
                </a:solidFill>
              </a:rPr>
              <a:t> de la porte un vieil homme fait la leçon à un jeune (le geste de la main est sans équivoque) le mettant en garde contre l' envie qui le guette </a:t>
            </a:r>
            <a:r>
              <a:rPr lang="fr-FR" sz="1400" dirty="0" smtClean="0">
                <a:solidFill>
                  <a:srgbClr val="FF0066"/>
                </a:solidFill>
              </a:rPr>
              <a:t>s'il</a:t>
            </a:r>
            <a:r>
              <a:rPr lang="fr-FR" sz="1400" dirty="0" smtClean="0">
                <a:solidFill>
                  <a:srgbClr val="FF0066"/>
                </a:solidFill>
              </a:rPr>
              <a:t> entre dans la maison du changeur.</a:t>
            </a:r>
            <a:br>
              <a:rPr lang="fr-FR" sz="1400" dirty="0" smtClean="0">
                <a:solidFill>
                  <a:srgbClr val="FF0066"/>
                </a:solidFill>
              </a:rPr>
            </a:br>
            <a:r>
              <a:rPr lang="fr-FR" sz="1400" dirty="0" smtClean="0">
                <a:solidFill>
                  <a:srgbClr val="FF0066"/>
                </a:solidFill>
              </a:rPr>
              <a:t>On retrouve la pensée d' Erasme de Rotterdam, humaniste, ami de Quentin Metsys </a:t>
            </a:r>
            <a:r>
              <a:rPr lang="fr-FR" sz="1400" dirty="0" smtClean="0">
                <a:solidFill>
                  <a:srgbClr val="FF0066"/>
                </a:solidFill>
              </a:rPr>
              <a:t>(dont </a:t>
            </a:r>
            <a:r>
              <a:rPr lang="fr-FR" sz="1400" dirty="0" smtClean="0">
                <a:solidFill>
                  <a:srgbClr val="FF0066"/>
                </a:solidFill>
              </a:rPr>
              <a:t>il a </a:t>
            </a:r>
            <a:r>
              <a:rPr lang="fr-FR" sz="1400" dirty="0" smtClean="0">
                <a:solidFill>
                  <a:srgbClr val="FF0066"/>
                </a:solidFill>
              </a:rPr>
              <a:t>d'ailleurs </a:t>
            </a:r>
            <a:r>
              <a:rPr lang="fr-FR" sz="1400" dirty="0" smtClean="0">
                <a:solidFill>
                  <a:srgbClr val="FF0066"/>
                </a:solidFill>
              </a:rPr>
              <a:t>réalisé le </a:t>
            </a:r>
            <a:r>
              <a:rPr lang="fr-FR" sz="1400" dirty="0" smtClean="0">
                <a:solidFill>
                  <a:srgbClr val="FF0066"/>
                </a:solidFill>
              </a:rPr>
              <a:t>portrait) </a:t>
            </a:r>
            <a:r>
              <a:rPr lang="fr-FR" sz="1400" dirty="0" smtClean="0">
                <a:solidFill>
                  <a:srgbClr val="FF0066"/>
                </a:solidFill>
              </a:rPr>
              <a:t>dans ce tableau.</a:t>
            </a:r>
            <a:endParaRPr lang="fr-FR" sz="1400" dirty="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229600" cy="4572000"/>
          </a:xfrm>
        </p:spPr>
        <p:txBody>
          <a:bodyPr>
            <a:normAutofit fontScale="55000" lnSpcReduction="20000"/>
          </a:bodyPr>
          <a:lstStyle/>
          <a:p>
            <a:r>
              <a:rPr lang="fr-FR" sz="2600" dirty="0" smtClean="0">
                <a:solidFill>
                  <a:srgbClr val="FF0066"/>
                </a:solidFill>
              </a:rPr>
              <a:t>Le changeur, à gauche est en train de peser des pièces d' or à l' aide d' une balance pour en vérifier la véracité.</a:t>
            </a:r>
            <a:br>
              <a:rPr lang="fr-FR" sz="2600" dirty="0" smtClean="0">
                <a:solidFill>
                  <a:srgbClr val="FF0066"/>
                </a:solidFill>
              </a:rPr>
            </a:br>
            <a:r>
              <a:rPr lang="fr-FR" sz="2600" dirty="0" smtClean="0">
                <a:solidFill>
                  <a:srgbClr val="FF0066"/>
                </a:solidFill>
              </a:rPr>
              <a:t>La balance évoque le jugement dernier.</a:t>
            </a:r>
            <a:br>
              <a:rPr lang="fr-FR" sz="2600" dirty="0" smtClean="0">
                <a:solidFill>
                  <a:srgbClr val="FF0066"/>
                </a:solidFill>
              </a:rPr>
            </a:br>
            <a:r>
              <a:rPr lang="fr-FR" sz="2600" dirty="0" smtClean="0">
                <a:solidFill>
                  <a:srgbClr val="FF0066"/>
                </a:solidFill>
              </a:rPr>
              <a:t>Changeurs et usuriers apparaissent souvent comme des personnifications de l' Avarice.</a:t>
            </a:r>
            <a:br>
              <a:rPr lang="fr-FR" sz="2600" dirty="0" smtClean="0">
                <a:solidFill>
                  <a:srgbClr val="FF0066"/>
                </a:solidFill>
              </a:rPr>
            </a:br>
            <a:r>
              <a:rPr lang="fr-FR" sz="2600" dirty="0" smtClean="0">
                <a:solidFill>
                  <a:srgbClr val="FF0066"/>
                </a:solidFill>
              </a:rPr>
              <a:t>Les pièces d' or sont également un accessoire typique de la représentation du péché d' avarice.</a:t>
            </a:r>
            <a:br>
              <a:rPr lang="fr-FR" sz="2600" dirty="0" smtClean="0">
                <a:solidFill>
                  <a:srgbClr val="FF0066"/>
                </a:solidFill>
              </a:rPr>
            </a:br>
            <a:r>
              <a:rPr lang="fr-FR" sz="2600" dirty="0" smtClean="0">
                <a:solidFill>
                  <a:srgbClr val="FF0066"/>
                </a:solidFill>
              </a:rPr>
              <a:t>Devant lui sont étalées outre des pièces, des bagues et des perles, ces dernières symbolisent la luxure.</a:t>
            </a:r>
            <a:br>
              <a:rPr lang="fr-FR" sz="2600" dirty="0" smtClean="0">
                <a:solidFill>
                  <a:srgbClr val="FF0066"/>
                </a:solidFill>
              </a:rPr>
            </a:br>
            <a:r>
              <a:rPr lang="fr-FR" sz="2600" dirty="0" smtClean="0">
                <a:solidFill>
                  <a:srgbClr val="FF0066"/>
                </a:solidFill>
              </a:rPr>
              <a:t>A côté du changeur, son épouse. </a:t>
            </a:r>
            <a:br>
              <a:rPr lang="fr-FR" sz="2600" dirty="0" smtClean="0">
                <a:solidFill>
                  <a:srgbClr val="FF0066"/>
                </a:solidFill>
              </a:rPr>
            </a:br>
            <a:r>
              <a:rPr lang="fr-FR" sz="2600" dirty="0" smtClean="0">
                <a:solidFill>
                  <a:srgbClr val="FF0066"/>
                </a:solidFill>
              </a:rPr>
              <a:t>Celle-ci détourne son regard du livre religieux (où figure l' image d' une vierge à l' enfant) qu' elle tient dans la main, vers les richesses que manipule son époux, symbolisant ainsi le danger de la convoitise qui détourne de la Foi.</a:t>
            </a:r>
            <a:br>
              <a:rPr lang="fr-FR" sz="2600" dirty="0" smtClean="0">
                <a:solidFill>
                  <a:srgbClr val="FF0066"/>
                </a:solidFill>
              </a:rPr>
            </a:br>
            <a:r>
              <a:rPr lang="fr-FR" sz="2600" dirty="0" smtClean="0">
                <a:solidFill>
                  <a:srgbClr val="FF0066"/>
                </a:solidFill>
              </a:rPr>
              <a:t>Sur la table dans le miroir convexe, en bas à droite de celui-ci nous pouvons (approchez vous de l' écran) distinguer le visage d' un personnage placé en face du changeur. Il s' agit probablement du commerçant venu changer son argent. </a:t>
            </a:r>
            <a:br>
              <a:rPr lang="fr-FR" sz="2600" dirty="0" smtClean="0">
                <a:solidFill>
                  <a:srgbClr val="FF0066"/>
                </a:solidFill>
              </a:rPr>
            </a:br>
            <a:r>
              <a:rPr lang="fr-FR" sz="2600" dirty="0" smtClean="0">
                <a:solidFill>
                  <a:srgbClr val="FF0066"/>
                </a:solidFill>
              </a:rPr>
              <a:t>Sur l' étagère en haut à gauche du tableau figurent une carafe et un chapelet symbolisant la virginité de Marie, donc la pureté. En effet, (ah les allégories c' est subtil) la lumière traverse la carafe sans la détruire comme le Saint Esprit traversa la vierge sans la déflorer afin qu' elle donne naissance au Fils de Dieu.</a:t>
            </a:r>
            <a:br>
              <a:rPr lang="fr-FR" sz="2600" dirty="0" smtClean="0">
                <a:solidFill>
                  <a:srgbClr val="FF0066"/>
                </a:solidFill>
              </a:rPr>
            </a:br>
            <a:r>
              <a:rPr lang="fr-FR" sz="2600" dirty="0" smtClean="0">
                <a:solidFill>
                  <a:srgbClr val="FF0066"/>
                </a:solidFill>
              </a:rPr>
              <a:t>Sur l' étagère du bas à droite au dessus du chapeau de la femme, une bougie éteinte symbole de la mort inévitable.</a:t>
            </a:r>
            <a:br>
              <a:rPr lang="fr-FR" sz="2600" dirty="0" smtClean="0">
                <a:solidFill>
                  <a:srgbClr val="FF0066"/>
                </a:solidFill>
              </a:rPr>
            </a:br>
            <a:r>
              <a:rPr lang="fr-FR" sz="2600" dirty="0" smtClean="0">
                <a:solidFill>
                  <a:srgbClr val="FF0066"/>
                </a:solidFill>
              </a:rPr>
              <a:t>A droite de l' étagère dans l' </a:t>
            </a:r>
            <a:r>
              <a:rPr lang="fr-FR" sz="2600" dirty="0" err="1" smtClean="0">
                <a:solidFill>
                  <a:srgbClr val="FF0066"/>
                </a:solidFill>
              </a:rPr>
              <a:t>encadrure</a:t>
            </a:r>
            <a:r>
              <a:rPr lang="fr-FR" sz="2600" dirty="0" smtClean="0">
                <a:solidFill>
                  <a:srgbClr val="FF0066"/>
                </a:solidFill>
              </a:rPr>
              <a:t> de la porte un vieil homme fait la leçon à un jeune (le geste de la main est sans équivoque) le mettant en garde contre l' envie qui le guette s' il entre dans la maison du changeur.</a:t>
            </a:r>
            <a:br>
              <a:rPr lang="fr-FR" sz="2600" dirty="0" smtClean="0">
                <a:solidFill>
                  <a:srgbClr val="FF0066"/>
                </a:solidFill>
              </a:rPr>
            </a:br>
            <a:r>
              <a:rPr lang="fr-FR" sz="2600" dirty="0" smtClean="0">
                <a:solidFill>
                  <a:srgbClr val="FF0066"/>
                </a:solidFill>
              </a:rPr>
              <a:t>On retrouve la pensée d' Erasme de Rotterdam, humaniste, ami de Quentin Metsys dont il a d' ailleurs réalisé le portrait, dans ce tableau.</a:t>
            </a:r>
          </a:p>
          <a:p>
            <a:endParaRPr lang="fr-FR" dirty="0"/>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28926" y="357166"/>
            <a:ext cx="5888844" cy="3786214"/>
          </a:xfrm>
        </p:spPr>
        <p:txBody>
          <a:bodyPr/>
          <a:lstStyle/>
          <a:p>
            <a:r>
              <a:rPr lang="fr-FR" dirty="0" smtClean="0">
                <a:solidFill>
                  <a:srgbClr val="FF0066"/>
                </a:solidFill>
              </a:rPr>
              <a:t>A gauche </a:t>
            </a:r>
            <a:r>
              <a:rPr lang="fr-FR" dirty="0" smtClean="0">
                <a:solidFill>
                  <a:srgbClr val="FF0066"/>
                </a:solidFill>
              </a:rPr>
              <a:t>se </a:t>
            </a:r>
            <a:r>
              <a:rPr lang="fr-FR" dirty="0" smtClean="0">
                <a:solidFill>
                  <a:srgbClr val="FF0066"/>
                </a:solidFill>
              </a:rPr>
              <a:t>trouve le </a:t>
            </a:r>
            <a:r>
              <a:rPr lang="fr-FR" dirty="0" smtClean="0">
                <a:solidFill>
                  <a:srgbClr val="FF0066"/>
                </a:solidFill>
              </a:rPr>
              <a:t>prêteur</a:t>
            </a:r>
            <a:r>
              <a:rPr lang="fr-FR" dirty="0" smtClean="0">
                <a:solidFill>
                  <a:srgbClr val="FF0066"/>
                </a:solidFill>
              </a:rPr>
              <a:t>, il compte l’argent avec sa femme qui lit un livre en même temps.</a:t>
            </a:r>
            <a:endParaRPr lang="fr-FR" dirty="0">
              <a:solidFill>
                <a:srgbClr val="FF0066"/>
              </a:solidFill>
            </a:endParaRPr>
          </a:p>
        </p:txBody>
      </p:sp>
      <p:pic>
        <p:nvPicPr>
          <p:cNvPr id="5" name="Image 4" descr="http://aurorartandsoul.files.wordpress.com/2012/09/quentin_massys_001.jpg?w=800"/>
          <p:cNvPicPr/>
          <p:nvPr/>
        </p:nvPicPr>
        <p:blipFill>
          <a:blip r:embed="rId2" cstate="print"/>
          <a:srcRect/>
          <a:stretch>
            <a:fillRect/>
          </a:stretch>
        </p:blipFill>
        <p:spPr bwMode="auto">
          <a:xfrm>
            <a:off x="357158" y="500042"/>
            <a:ext cx="2237418" cy="2568448"/>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1400" dirty="0" smtClean="0"/>
              <a:t/>
            </a:r>
            <a:br>
              <a:rPr lang="fr-FR" sz="1400" dirty="0" smtClean="0"/>
            </a:br>
            <a:r>
              <a:rPr lang="fr-FR" sz="1400" dirty="0" smtClean="0"/>
              <a:t>L’image inversée à 180° permet de voir en détail ce qui est présenté sur le livre saint de la femme. On peut facilement observer que l’Enfant Jésus porte la main droite sur</a:t>
            </a:r>
            <a:br>
              <a:rPr lang="fr-FR" sz="1400" dirty="0" smtClean="0"/>
            </a:br>
            <a:r>
              <a:rPr lang="fr-FR" sz="1400" dirty="0" smtClean="0"/>
              <a:t>le </a:t>
            </a:r>
            <a:r>
              <a:rPr lang="fr-FR" sz="1400" dirty="0" smtClean="0"/>
              <a:t>cœur </a:t>
            </a:r>
            <a:r>
              <a:rPr lang="fr-FR" sz="1400" dirty="0" smtClean="0"/>
              <a:t>de sa Mère, Marie, ce qui est cohérent avec la symbolique de la scène du tableau. Autre signe intéressant, sur la page de gauche, on remarque un agneau dans la lettrine.</a:t>
            </a:r>
            <a:br>
              <a:rPr lang="fr-FR" sz="1400" dirty="0" smtClean="0"/>
            </a:br>
            <a:r>
              <a:rPr lang="fr-FR" sz="1400" dirty="0" smtClean="0"/>
              <a:t>Ceci peut laisser penser à un passage de </a:t>
            </a:r>
            <a:r>
              <a:rPr lang="fr-FR" sz="1400" dirty="0" smtClean="0"/>
              <a:t>l’Apocalypse </a:t>
            </a:r>
            <a:r>
              <a:rPr lang="fr-FR" sz="1400" dirty="0" smtClean="0"/>
              <a:t>de Saint-Jean qui représente Jésus par le symbole de l’agneau. De là à tirer la conclusion que la croix dans le miroir</a:t>
            </a:r>
            <a:br>
              <a:rPr lang="fr-FR" sz="1400" dirty="0" smtClean="0"/>
            </a:br>
            <a:r>
              <a:rPr lang="fr-FR" sz="1400" dirty="0" smtClean="0"/>
              <a:t>symboliserait sur fond de ciel, la croix du ciel en rapport avec l’Apocalypse… chacun fera sa propre interprétation et en tirera les enseignements en conséquence.</a:t>
            </a:r>
            <a:br>
              <a:rPr lang="fr-FR" sz="1400" dirty="0" smtClean="0"/>
            </a:br>
            <a:endParaRPr lang="fr-FR" sz="1400" dirty="0"/>
          </a:p>
        </p:txBody>
      </p:sp>
      <p:pic>
        <p:nvPicPr>
          <p:cNvPr id="3074" name="Picture 2" descr="Metsys. Le prêteur et sa femme, détail (1514)"/>
          <p:cNvPicPr>
            <a:picLocks noChangeAspect="1" noChangeArrowheads="1"/>
          </p:cNvPicPr>
          <p:nvPr/>
        </p:nvPicPr>
        <p:blipFill>
          <a:blip r:embed="rId2" cstate="print"/>
          <a:srcRect/>
          <a:stretch>
            <a:fillRect/>
          </a:stretch>
        </p:blipFill>
        <p:spPr bwMode="auto">
          <a:xfrm>
            <a:off x="1000100" y="2500306"/>
            <a:ext cx="3913560" cy="3000396"/>
          </a:xfrm>
          <a:prstGeom prst="rect">
            <a:avLst/>
          </a:prstGeom>
          <a:noFill/>
        </p:spPr>
      </p:pic>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ersonnalisé 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72002C"/>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168</TotalTime>
  <Words>396</Words>
  <Application>Microsoft Office PowerPoint</Application>
  <PresentationFormat>Affichage à l'écran (4:3)</PresentationFormat>
  <Paragraphs>32</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Verve</vt:lpstr>
      <vt:lpstr>Le prêteur et sa femme</vt:lpstr>
      <vt:lpstr>Le prêteur et sa femme a été peint par Quentin Metsys en 1514</vt:lpstr>
      <vt:lpstr>Histoire du tableau…</vt:lpstr>
      <vt:lpstr>Diapositive 4</vt:lpstr>
      <vt:lpstr>Description du tableau Le prêteur et sa femme</vt:lpstr>
      <vt:lpstr>Diapositive 6</vt:lpstr>
      <vt:lpstr>Diapositive 7</vt:lpstr>
      <vt:lpstr>Diapositive 8</vt:lpstr>
      <vt:lpstr> L’image inversée à 180° permet de voir en détail ce qui est présenté sur le livre saint de la femme. On peut facilement observer que l’Enfant Jésus porte la main droite sur le cœur de sa Mère, Marie, ce qui est cohérent avec la symbolique de la scène du tableau. Autre signe intéressant, sur la page de gauche, on remarque un agneau dans la lettrine. Ceci peut laisser penser à un passage de l’Apocalypse de Saint-Jean qui représente Jésus par le symbole de l’agneau. De là à tirer la conclusion que la croix dans le miroir symboliserait sur fond de ciel, la croix du ciel en rapport avec l’Apocalypse… chacun fera sa propre interprétation et en tirera les enseignements en conséquence. </vt:lpstr>
      <vt:lpstr>Diapositive 10</vt:lpstr>
      <vt:lpstr>Sources:</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préteur et sa femme</dc:title>
  <dc:creator>lp</dc:creator>
  <cp:lastModifiedBy>Charles-Henri</cp:lastModifiedBy>
  <cp:revision>26</cp:revision>
  <dcterms:created xsi:type="dcterms:W3CDTF">2013-06-03T14:21:55Z</dcterms:created>
  <dcterms:modified xsi:type="dcterms:W3CDTF">2013-06-24T16:59:26Z</dcterms:modified>
</cp:coreProperties>
</file>