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35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179CB49-224D-4F03-9199-23C1B0C0DF38}" type="datetimeFigureOut">
              <a:rPr lang="fr-FR" smtClean="0"/>
              <a:pPr/>
              <a:t>24/06/2013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470D3E6-9EEC-4CB0-ACC3-EDCEDF0A69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CB49-224D-4F03-9199-23C1B0C0DF38}" type="datetimeFigureOut">
              <a:rPr lang="fr-FR" smtClean="0"/>
              <a:pPr/>
              <a:t>24/06/2013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D3E6-9EEC-4CB0-ACC3-EDCEDF0A69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CB49-224D-4F03-9199-23C1B0C0DF38}" type="datetimeFigureOut">
              <a:rPr lang="fr-FR" smtClean="0"/>
              <a:pPr/>
              <a:t>24/06/2013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D3E6-9EEC-4CB0-ACC3-EDCEDF0A69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179CB49-224D-4F03-9199-23C1B0C0DF38}" type="datetimeFigureOut">
              <a:rPr lang="fr-FR" smtClean="0"/>
              <a:pPr/>
              <a:t>24/06/2013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D3E6-9EEC-4CB0-ACC3-EDCEDF0A69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179CB49-224D-4F03-9199-23C1B0C0DF38}" type="datetimeFigureOut">
              <a:rPr lang="fr-FR" smtClean="0"/>
              <a:pPr/>
              <a:t>24/06/2013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470D3E6-9EEC-4CB0-ACC3-EDCEDF0A69B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179CB49-224D-4F03-9199-23C1B0C0DF38}" type="datetimeFigureOut">
              <a:rPr lang="fr-FR" smtClean="0"/>
              <a:pPr/>
              <a:t>24/06/2013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470D3E6-9EEC-4CB0-ACC3-EDCEDF0A69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179CB49-224D-4F03-9199-23C1B0C0DF38}" type="datetimeFigureOut">
              <a:rPr lang="fr-FR" smtClean="0"/>
              <a:pPr/>
              <a:t>24/06/2013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470D3E6-9EEC-4CB0-ACC3-EDCEDF0A69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CB49-224D-4F03-9199-23C1B0C0DF38}" type="datetimeFigureOut">
              <a:rPr lang="fr-FR" smtClean="0"/>
              <a:pPr/>
              <a:t>24/06/2013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D3E6-9EEC-4CB0-ACC3-EDCEDF0A69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179CB49-224D-4F03-9199-23C1B0C0DF38}" type="datetimeFigureOut">
              <a:rPr lang="fr-FR" smtClean="0"/>
              <a:pPr/>
              <a:t>24/06/2013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470D3E6-9EEC-4CB0-ACC3-EDCEDF0A69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179CB49-224D-4F03-9199-23C1B0C0DF38}" type="datetimeFigureOut">
              <a:rPr lang="fr-FR" smtClean="0"/>
              <a:pPr/>
              <a:t>24/06/2013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470D3E6-9EEC-4CB0-ACC3-EDCEDF0A69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179CB49-224D-4F03-9199-23C1B0C0DF38}" type="datetimeFigureOut">
              <a:rPr lang="fr-FR" smtClean="0"/>
              <a:pPr/>
              <a:t>24/06/2013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470D3E6-9EEC-4CB0-ACC3-EDCEDF0A69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179CB49-224D-4F03-9199-23C1B0C0DF38}" type="datetimeFigureOut">
              <a:rPr lang="fr-FR" smtClean="0"/>
              <a:pPr/>
              <a:t>24/06/2013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470D3E6-9EEC-4CB0-ACC3-EDCEDF0A69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image%20du%20tablea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..." TargetMode="External"/><Relationship Id="rId2" Type="http://schemas.openxmlformats.org/officeDocument/2006/relationships/hyperlink" Target="http://aufildelart.hautetfort.com/images/medium_metsys9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....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.....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470025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fr-FR" b="1" cap="all" dirty="0" smtClean="0">
                <a:ln w="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ritannic Bold" pitchFamily="34" charset="0"/>
              </a:rPr>
              <a:t>Le prêteur et sa femme</a:t>
            </a:r>
            <a:br>
              <a:rPr lang="fr-FR" b="1" cap="all" dirty="0" smtClean="0">
                <a:ln w="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ritannic Bold" pitchFamily="34" charset="0"/>
              </a:rPr>
            </a:br>
            <a:r>
              <a:rPr lang="fr-FR" b="1" cap="all" dirty="0" smtClean="0">
                <a:ln w="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ritannic Bold" pitchFamily="34" charset="0"/>
              </a:rPr>
              <a:t>(1514)</a:t>
            </a:r>
            <a:endParaRPr lang="fr-FR" b="1" cap="all" dirty="0">
              <a:ln w="0">
                <a:solidFill>
                  <a:schemeClr val="accent1">
                    <a:lumMod val="60000"/>
                    <a:lumOff val="40000"/>
                  </a:schemeClr>
                </a:solidFill>
              </a:ln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Britannic Bold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1857364"/>
            <a:ext cx="8062912" cy="17526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FR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ush Script MT" pitchFamily="66" charset="0"/>
              </a:rPr>
              <a:t>Quentin Metsys</a:t>
            </a:r>
            <a:endParaRPr lang="fr-FR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rush Script MT" pitchFamily="66" charset="0"/>
            </a:endParaRPr>
          </a:p>
        </p:txBody>
      </p:sp>
      <p:pic>
        <p:nvPicPr>
          <p:cNvPr id="6146" name="Picture 2" descr="http://www.insecula.com/PhotosNew/00/00/05/88/ME0000058864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785926"/>
            <a:ext cx="4849085" cy="464347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Rectangle 5"/>
          <p:cNvSpPr/>
          <p:nvPr/>
        </p:nvSpPr>
        <p:spPr>
          <a:xfrm>
            <a:off x="4786314" y="5786454"/>
            <a:ext cx="40005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hlinkClick r:id="rId3" action="ppaction://hlinkfile"/>
              </a:rPr>
              <a:t>http://www.insecula.com/PhotosNew/00/00/05/88/ME0000058864_3.JPG</a:t>
            </a:r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4800" b="1" u="sng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ush Script MT" pitchFamily="66" charset="0"/>
              </a:rPr>
              <a:t>Biographie de l’auteur:</a:t>
            </a:r>
          </a:p>
          <a:p>
            <a:pPr>
              <a:buNone/>
            </a:pPr>
            <a:r>
              <a:rPr lang="fr-FR" sz="32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ush Script MT" pitchFamily="66" charset="0"/>
              </a:rPr>
              <a:t>Quentin Metsys est </a:t>
            </a:r>
            <a:r>
              <a:rPr lang="fr-FR" sz="32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ush Script MT" pitchFamily="66" charset="0"/>
              </a:rPr>
              <a:t>né en </a:t>
            </a:r>
            <a:r>
              <a:rPr lang="fr-FR" sz="32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ush Script MT" pitchFamily="66" charset="0"/>
              </a:rPr>
              <a:t>1466,à Anvers(Belgique).C’est un</a:t>
            </a:r>
          </a:p>
          <a:p>
            <a:pPr>
              <a:buNone/>
            </a:pPr>
            <a:r>
              <a:rPr lang="fr-FR" sz="32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ush Script MT" pitchFamily="66" charset="0"/>
              </a:rPr>
              <a:t>peintre </a:t>
            </a:r>
            <a:r>
              <a:rPr lang="fr-FR" sz="32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ush Script MT" pitchFamily="66" charset="0"/>
              </a:rPr>
              <a:t>flamand, </a:t>
            </a:r>
            <a:r>
              <a:rPr lang="fr-FR" sz="32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ush Script MT" pitchFamily="66" charset="0"/>
              </a:rPr>
              <a:t>fondateur de l’école d’Anvers .Il est considéré </a:t>
            </a:r>
          </a:p>
          <a:p>
            <a:pPr>
              <a:buNone/>
            </a:pPr>
            <a:r>
              <a:rPr lang="fr-FR" sz="32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ush Script MT" pitchFamily="66" charset="0"/>
              </a:rPr>
              <a:t>comme le dernier grand peintre </a:t>
            </a:r>
            <a:r>
              <a:rPr lang="fr-FR" sz="32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ush Script MT" pitchFamily="66" charset="0"/>
              </a:rPr>
              <a:t>primitif flamand. </a:t>
            </a:r>
            <a:r>
              <a:rPr lang="fr-FR" sz="32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ush Script MT" pitchFamily="66" charset="0"/>
              </a:rPr>
              <a:t>Il est mort </a:t>
            </a:r>
          </a:p>
          <a:p>
            <a:pPr>
              <a:buNone/>
            </a:pPr>
            <a:r>
              <a:rPr lang="fr-FR" sz="32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ush Script MT" pitchFamily="66" charset="0"/>
              </a:rPr>
              <a:t>le 14 septembre 1530 à Anvers.</a:t>
            </a:r>
          </a:p>
          <a:p>
            <a:pPr>
              <a:buNone/>
            </a:pPr>
            <a:endParaRPr lang="fr-FR" sz="320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Brush Script MT" pitchFamily="66" charset="0"/>
            </a:endParaRPr>
          </a:p>
          <a:p>
            <a:pPr>
              <a:buNone/>
            </a:pPr>
            <a:endParaRPr lang="fr-FR" sz="320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Brush Script MT" pitchFamily="66" charset="0"/>
            </a:endParaRPr>
          </a:p>
          <a:p>
            <a:pPr>
              <a:buNone/>
            </a:pPr>
            <a:endParaRPr lang="fr-FR" sz="320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Brush Script MT" pitchFamily="66" charset="0"/>
            </a:endParaRPr>
          </a:p>
          <a:p>
            <a:pPr>
              <a:buNone/>
            </a:pPr>
            <a:endParaRPr lang="fr-FR" sz="320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Brush Script MT" pitchFamily="66" charset="0"/>
            </a:endParaRPr>
          </a:p>
          <a:p>
            <a:pPr>
              <a:buNone/>
            </a:pPr>
            <a:endParaRPr lang="fr-FR" sz="320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Brush Script MT" pitchFamily="66" charset="0"/>
            </a:endParaRPr>
          </a:p>
          <a:p>
            <a:pPr>
              <a:buNone/>
            </a:pPr>
            <a:endParaRPr lang="fr-FR" sz="320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Brush Script MT" pitchFamily="66" charset="0"/>
            </a:endParaRPr>
          </a:p>
          <a:p>
            <a:pPr>
              <a:buNone/>
            </a:pPr>
            <a:endParaRPr lang="fr-FR" sz="320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Brush Script MT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158" y="4214818"/>
            <a:ext cx="828680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ush Script MT" pitchFamily="66" charset="0"/>
              </a:rPr>
              <a:t>« Le Prêteur et sa femme » </a:t>
            </a:r>
            <a:r>
              <a:rPr lang="fr-FR" sz="3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ush Script MT" pitchFamily="66" charset="0"/>
              </a:rPr>
              <a:t>est</a:t>
            </a:r>
            <a:r>
              <a:rPr lang="fr-FR" sz="32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ush Script MT" pitchFamily="66" charset="0"/>
              </a:rPr>
              <a:t> </a:t>
            </a:r>
            <a:r>
              <a:rPr lang="fr-FR" sz="3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ush Script MT" pitchFamily="66" charset="0"/>
              </a:rPr>
              <a:t>aussi appelé </a:t>
            </a:r>
            <a:r>
              <a:rPr lang="fr-FR" sz="32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ush Script MT" pitchFamily="66" charset="0"/>
              </a:rPr>
              <a:t>« Le Changeur et sa femme » </a:t>
            </a:r>
            <a:r>
              <a:rPr lang="fr-FR" sz="3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ush Script MT" pitchFamily="66" charset="0"/>
              </a:rPr>
              <a:t>ou encore  </a:t>
            </a:r>
            <a:r>
              <a:rPr lang="fr-FR" sz="32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ush Script MT" pitchFamily="66" charset="0"/>
              </a:rPr>
              <a:t>« Le Banquier et sa femme</a:t>
            </a:r>
            <a:r>
              <a:rPr lang="fr-FR" sz="3200" b="1" i="1" baseline="300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ush Script MT" pitchFamily="66" charset="0"/>
              </a:rPr>
              <a:t>. </a:t>
            </a:r>
            <a:r>
              <a:rPr lang="fr-FR" sz="3200" b="1" i="1" baseline="300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ush Script MT" pitchFamily="66" charset="0"/>
              </a:rPr>
              <a:t>»</a:t>
            </a:r>
            <a:r>
              <a:rPr lang="fr-FR" sz="32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ush Script MT" pitchFamily="66" charset="0"/>
              </a:rPr>
              <a:t> . Il </a:t>
            </a:r>
            <a:r>
              <a:rPr lang="fr-FR" sz="32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ush Script MT" pitchFamily="66" charset="0"/>
              </a:rPr>
              <a:t>a été peint en 1514 </a:t>
            </a:r>
            <a:r>
              <a:rPr lang="fr-FR" sz="3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ush Script MT" pitchFamily="66" charset="0"/>
              </a:rPr>
              <a:t>. Cette huile sur panneau est conservée au Musée du Louvres à Paris.</a:t>
            </a:r>
            <a:endParaRPr lang="fr-FR" sz="32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Brush Script MT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596" y="3429000"/>
            <a:ext cx="22860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800" b="1" u="sng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01600">
                    <a:schemeClr val="accent2">
                      <a:lumMod val="75000"/>
                      <a:alpha val="6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ush Script MT" pitchFamily="66" charset="0"/>
              </a:rPr>
              <a:t>Tableau:</a:t>
            </a:r>
            <a:endParaRPr lang="fr-FR" sz="4800" b="1" u="sng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101600">
                  <a:schemeClr val="accent2">
                    <a:lumMod val="75000"/>
                    <a:alpha val="6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71472" y="214290"/>
            <a:ext cx="8043890" cy="139903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fr-FR" sz="6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rush Script MT" pitchFamily="66" charset="0"/>
              </a:rPr>
              <a:t>Description du tableau</a:t>
            </a:r>
            <a:endParaRPr lang="fr-FR" sz="6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rush Script MT" pitchFamily="66" charset="0"/>
            </a:endParaRPr>
          </a:p>
        </p:txBody>
      </p:sp>
      <p:pic>
        <p:nvPicPr>
          <p:cNvPr id="4098" name="Picture 2" descr="http://mieux-se-connaitre.com/wp-content/uploads/2012/07/preteu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1857364"/>
            <a:ext cx="4572032" cy="476604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prstDash val="sysDash"/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6929454" y="2928934"/>
            <a:ext cx="13572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hlinkClick r:id="rId3" action="ppaction://hlinkfile"/>
              </a:rPr>
              <a:t>http://mieux-se-connaitre.com/wp-content/uploads/2012/07/preteur.jpg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u="sng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Forte" pitchFamily="66" charset="0"/>
              </a:rPr>
              <a:t>Au 1</a:t>
            </a:r>
            <a:r>
              <a:rPr lang="fr-FR" sz="2400" b="1" u="sng" baseline="300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Forte" pitchFamily="66" charset="0"/>
              </a:rPr>
              <a:t>er</a:t>
            </a:r>
            <a:r>
              <a:rPr lang="fr-FR" sz="2400" b="1" u="sng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Forte" pitchFamily="66" charset="0"/>
              </a:rPr>
              <a:t> plan: </a:t>
            </a:r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r>
              <a:rPr lang="fr-FR" sz="1600" dirty="0" smtClean="0"/>
              <a:t>                                                    </a:t>
            </a:r>
            <a:r>
              <a:rPr lang="fr-FR" sz="2000" b="1" dirty="0" smtClean="0"/>
              <a:t>1)                                   2)</a:t>
            </a:r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r>
              <a:rPr lang="fr-FR" sz="1200" b="1" dirty="0" smtClean="0">
                <a:hlinkClick r:id="rId2"/>
              </a:rPr>
              <a:t>1</a:t>
            </a:r>
            <a:r>
              <a:rPr lang="fr-FR" sz="1000" b="1" dirty="0" smtClean="0">
                <a:solidFill>
                  <a:schemeClr val="accent2">
                    <a:lumMod val="50000"/>
                  </a:schemeClr>
                </a:solidFill>
                <a:hlinkClick r:id="rId2"/>
              </a:rPr>
              <a:t>http://aufildelart.hautetfort.com/images/medium_metsys9.jpg</a:t>
            </a:r>
            <a:endParaRPr lang="fr-FR" sz="1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fr-FR" sz="1050" b="1" dirty="0" smtClean="0">
                <a:solidFill>
                  <a:schemeClr val="accent2">
                    <a:lumMod val="50000"/>
                  </a:schemeClr>
                </a:solidFill>
                <a:hlinkClick r:id="rId3" action="ppaction://hlinkfile"/>
              </a:rPr>
              <a:t>2</a:t>
            </a:r>
            <a:r>
              <a:rPr lang="fr-FR" sz="1000" b="1" dirty="0" smtClean="0">
                <a:solidFill>
                  <a:schemeClr val="accent2">
                    <a:lumMod val="50000"/>
                  </a:schemeClr>
                </a:solidFill>
                <a:hlinkClick r:id="rId3" action="ppaction://hlinkfile"/>
              </a:rPr>
              <a:t>http://t3.gstatic.com/images?q=tbn:ANd9GcRzQHxnmfdgHCNNy4XRY6_cflc2ejxNYt1iJpDDxVL5AD3dPNyb</a:t>
            </a:r>
            <a:endParaRPr lang="fr-FR" sz="1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fr-FR" sz="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fr-FR" sz="1800" b="1" dirty="0" smtClean="0">
                <a:solidFill>
                  <a:schemeClr val="accent2">
                    <a:lumMod val="50000"/>
                  </a:schemeClr>
                </a:solidFill>
              </a:rPr>
              <a:t>1)</a:t>
            </a:r>
            <a:r>
              <a:rPr lang="fr-FR" sz="1800" dirty="0" smtClean="0">
                <a:latin typeface="Brush Script MT" pitchFamily="66" charset="0"/>
              </a:rPr>
              <a:t>Devant l'homme, dans l'angle inférieur gauche du panneau, se trouvent divers objets représentatifs de son métier. On</a:t>
            </a:r>
          </a:p>
          <a:p>
            <a:pPr>
              <a:buNone/>
            </a:pPr>
            <a:r>
              <a:rPr lang="fr-FR" sz="1800" dirty="0" smtClean="0">
                <a:latin typeface="Brush Script MT" pitchFamily="66" charset="0"/>
              </a:rPr>
              <a:t>remarque un vase de cristal ouvragé incrusté de métal, une bourse d'étoffe noire ouverte, laissant voir des perles brutes,</a:t>
            </a:r>
          </a:p>
          <a:p>
            <a:pPr>
              <a:buNone/>
            </a:pPr>
            <a:r>
              <a:rPr lang="fr-FR" sz="1800" dirty="0" smtClean="0">
                <a:latin typeface="Brush Script MT" pitchFamily="66" charset="0"/>
              </a:rPr>
              <a:t>ainsi qu'un rouleau dans lequel sont enfilées quatre bagues montées de pierres précieuses, alternativement rouges </a:t>
            </a:r>
          </a:p>
          <a:p>
            <a:pPr>
              <a:buNone/>
            </a:pPr>
            <a:r>
              <a:rPr lang="fr-FR" sz="1800" dirty="0" smtClean="0">
                <a:latin typeface="Brush Script MT" pitchFamily="66" charset="0"/>
              </a:rPr>
              <a:t>et vertes. A </a:t>
            </a:r>
            <a:r>
              <a:rPr lang="fr-FR" sz="1800" dirty="0" smtClean="0">
                <a:latin typeface="Brush Script MT" pitchFamily="66" charset="0"/>
              </a:rPr>
              <a:t>côté </a:t>
            </a:r>
            <a:r>
              <a:rPr lang="fr-FR" sz="1800" dirty="0" smtClean="0">
                <a:latin typeface="Brush Script MT" pitchFamily="66" charset="0"/>
              </a:rPr>
              <a:t>un tas de pièces d’or , ainsi qu’un trébuchet pour les pesées.</a:t>
            </a:r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r>
              <a:rPr lang="fr-FR" sz="1800" b="1" dirty="0" smtClean="0">
                <a:solidFill>
                  <a:schemeClr val="accent2">
                    <a:lumMod val="50000"/>
                  </a:schemeClr>
                </a:solidFill>
              </a:rPr>
              <a:t>2)</a:t>
            </a:r>
            <a:r>
              <a:rPr lang="fr-FR" sz="1800" dirty="0" smtClean="0">
                <a:latin typeface="Brush Script MT" pitchFamily="66" charset="0"/>
              </a:rPr>
              <a:t>Ce miroir orienté vers la gauche reflète une fenêtre </a:t>
            </a:r>
            <a:r>
              <a:rPr lang="fr-FR" sz="1800" dirty="0" smtClean="0">
                <a:latin typeface="Brush Script MT" pitchFamily="66" charset="0"/>
              </a:rPr>
              <a:t>croisée. </a:t>
            </a:r>
            <a:r>
              <a:rPr lang="fr-FR" sz="1800" dirty="0" smtClean="0">
                <a:latin typeface="Brush Script MT" pitchFamily="66" charset="0"/>
              </a:rPr>
              <a:t>Sur les 2 </a:t>
            </a:r>
            <a:r>
              <a:rPr lang="fr-FR" sz="1800" dirty="0" smtClean="0">
                <a:latin typeface="Brush Script MT" pitchFamily="66" charset="0"/>
              </a:rPr>
              <a:t>fenêtres supérieures, </a:t>
            </a:r>
            <a:r>
              <a:rPr lang="fr-FR" sz="1800" dirty="0" smtClean="0">
                <a:latin typeface="Brush Script MT" pitchFamily="66" charset="0"/>
              </a:rPr>
              <a:t>il y a 2 croix quadrilobées rouge et bleue. </a:t>
            </a:r>
          </a:p>
          <a:p>
            <a:pPr>
              <a:buNone/>
            </a:pPr>
            <a:r>
              <a:rPr lang="fr-FR" sz="1800" dirty="0" smtClean="0">
                <a:latin typeface="Brush Script MT" pitchFamily="66" charset="0"/>
              </a:rPr>
              <a:t>On aperçoit aussi une femme. On voit notamment  le livre d’heures dans un rouge qui fait écho à la tenue de la femme.</a:t>
            </a:r>
          </a:p>
          <a:p>
            <a:pPr>
              <a:buNone/>
            </a:pPr>
            <a:r>
              <a:rPr lang="fr-FR" sz="1800" dirty="0" smtClean="0">
                <a:latin typeface="Brush Script MT" pitchFamily="66" charset="0"/>
              </a:rPr>
              <a:t>Sur la page de gauche de ce livre d'Heures, on distingue un texte dont la lettrine figure un</a:t>
            </a:r>
          </a:p>
          <a:p>
            <a:pPr>
              <a:buNone/>
            </a:pPr>
            <a:r>
              <a:rPr lang="fr-FR" sz="1800" dirty="0" smtClean="0">
                <a:latin typeface="Brush Script MT" pitchFamily="66" charset="0"/>
              </a:rPr>
              <a:t>agneau, symbole christique dans L’apocalypse de la Bible.</a:t>
            </a:r>
            <a:endParaRPr lang="fr-FR" sz="1800" dirty="0">
              <a:latin typeface="Brush Script MT" pitchFamily="66" charset="0"/>
            </a:endParaRPr>
          </a:p>
        </p:txBody>
      </p:sp>
      <p:pic>
        <p:nvPicPr>
          <p:cNvPr id="1028" name="Picture 4" descr="http://aufildelart.hautetfort.com/images/medium_metsys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714356"/>
            <a:ext cx="2431491" cy="18573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30" name="Picture 6" descr="http://fr.wahooart.com/Art.nsf/O/8XZLQU/$File/Quentin-Massys-The-Moneylender-and-his-Wife-detail-2-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74" y="642918"/>
            <a:ext cx="2513438" cy="19288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fr-FR" b="1" u="sng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2eme plan: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 algn="ctr">
              <a:buNone/>
            </a:pPr>
            <a:r>
              <a:rPr lang="fr-FR" sz="2800" dirty="0" smtClean="0">
                <a:latin typeface="Brush Script MT" pitchFamily="66" charset="0"/>
              </a:rPr>
              <a:t>A gauche le prêteur, </a:t>
            </a:r>
            <a:r>
              <a:rPr lang="fr-FR" sz="2800" dirty="0" smtClean="0">
                <a:latin typeface="Brush Script MT" pitchFamily="66" charset="0"/>
              </a:rPr>
              <a:t>qui </a:t>
            </a:r>
            <a:r>
              <a:rPr lang="fr-FR" sz="2800" dirty="0" smtClean="0">
                <a:latin typeface="Brush Script MT" pitchFamily="66" charset="0"/>
              </a:rPr>
              <a:t>met les pièces d’or sur le</a:t>
            </a:r>
          </a:p>
          <a:p>
            <a:pPr algn="ctr">
              <a:buNone/>
            </a:pPr>
            <a:r>
              <a:rPr lang="fr-FR" sz="2800" dirty="0" smtClean="0">
                <a:latin typeface="Brush Script MT" pitchFamily="66" charset="0"/>
              </a:rPr>
              <a:t>trébuchet pour les peser et </a:t>
            </a:r>
            <a:r>
              <a:rPr lang="fr-FR" sz="2800" dirty="0" smtClean="0">
                <a:latin typeface="Brush Script MT" pitchFamily="66" charset="0"/>
              </a:rPr>
              <a:t>à </a:t>
            </a:r>
            <a:r>
              <a:rPr lang="fr-FR" sz="2800" dirty="0" smtClean="0">
                <a:latin typeface="Brush Script MT" pitchFamily="66" charset="0"/>
              </a:rPr>
              <a:t>droite sa femme qui tient dans</a:t>
            </a:r>
          </a:p>
          <a:p>
            <a:pPr algn="ctr">
              <a:buNone/>
            </a:pPr>
            <a:r>
              <a:rPr lang="fr-FR" sz="2800" dirty="0" smtClean="0">
                <a:latin typeface="Brush Script MT" pitchFamily="66" charset="0"/>
              </a:rPr>
              <a:t>sa main le Livre d’Heures , elle le </a:t>
            </a:r>
            <a:r>
              <a:rPr lang="fr-FR" sz="2800" dirty="0" smtClean="0">
                <a:latin typeface="Brush Script MT" pitchFamily="66" charset="0"/>
              </a:rPr>
              <a:t>tourne </a:t>
            </a:r>
            <a:r>
              <a:rPr lang="fr-FR" sz="2800" dirty="0" smtClean="0">
                <a:latin typeface="Brush Script MT" pitchFamily="66" charset="0"/>
              </a:rPr>
              <a:t>et se laisse</a:t>
            </a:r>
          </a:p>
          <a:p>
            <a:pPr algn="ctr">
              <a:buNone/>
            </a:pPr>
            <a:r>
              <a:rPr lang="fr-FR" sz="2800" dirty="0" smtClean="0">
                <a:latin typeface="Brush Script MT" pitchFamily="66" charset="0"/>
              </a:rPr>
              <a:t>absorbé par le trébuchet, </a:t>
            </a:r>
            <a:r>
              <a:rPr lang="fr-FR" sz="2800" dirty="0" smtClean="0">
                <a:latin typeface="Brush Script MT" pitchFamily="66" charset="0"/>
              </a:rPr>
              <a:t>attirée </a:t>
            </a:r>
            <a:r>
              <a:rPr lang="fr-FR" sz="2800" dirty="0" smtClean="0">
                <a:latin typeface="Brush Script MT" pitchFamily="66" charset="0"/>
              </a:rPr>
              <a:t>par l’or tout comme son</a:t>
            </a:r>
          </a:p>
          <a:p>
            <a:pPr algn="ctr">
              <a:buNone/>
            </a:pPr>
            <a:r>
              <a:rPr lang="fr-FR" sz="2800" dirty="0" smtClean="0">
                <a:latin typeface="Brush Script MT" pitchFamily="66" charset="0"/>
              </a:rPr>
              <a:t>m</a:t>
            </a:r>
            <a:r>
              <a:rPr lang="fr-FR" sz="2800" dirty="0" smtClean="0">
                <a:latin typeface="Brush Script MT" pitchFamily="66" charset="0"/>
              </a:rPr>
              <a:t>ari.</a:t>
            </a:r>
            <a:endParaRPr lang="fr-FR" sz="2800" dirty="0" smtClean="0">
              <a:latin typeface="Brush Script MT" pitchFamily="66" charset="0"/>
            </a:endParaRPr>
          </a:p>
          <a:p>
            <a:pPr>
              <a:buNone/>
            </a:pPr>
            <a:endParaRPr lang="fr-FR" sz="2400" dirty="0" smtClean="0"/>
          </a:p>
        </p:txBody>
      </p:sp>
      <p:pic>
        <p:nvPicPr>
          <p:cNvPr id="17410" name="Picture 2" descr="http://www.letemps.ch/rw/Le_Temps/Quotidien/2011/11/07/Finance/ImagesWeb/Quentin_Massys_001--469x2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928670"/>
            <a:ext cx="5572164" cy="2839546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7572396" y="0"/>
            <a:ext cx="135729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hlinkClick r:id="rId3" action="ppaction://hlinkfile"/>
              </a:rPr>
              <a:t>http://www.letemps.ch/rw/Le_Temps/Quotidien/2011/11/07/Finance/ImagesWeb/Quentin_Massys_001--469x239.jpg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u="sng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3eme plan:     </a:t>
            </a:r>
          </a:p>
          <a:p>
            <a:pPr>
              <a:buNone/>
            </a:pPr>
            <a:r>
              <a:rPr lang="fr-FR" sz="1600" dirty="0" smtClean="0"/>
              <a:t>                                           </a:t>
            </a:r>
            <a:r>
              <a:rPr lang="fr-FR" sz="1600" b="1" dirty="0" smtClean="0"/>
              <a:t>    1)                                            </a:t>
            </a:r>
          </a:p>
          <a:p>
            <a:pPr>
              <a:buNone/>
            </a:pPr>
            <a:r>
              <a:rPr lang="fr-FR" sz="1600" b="1" dirty="0" smtClean="0"/>
              <a:t>                                              2)                                          3)</a:t>
            </a:r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r>
              <a:rPr lang="fr-FR" sz="1800" dirty="0" smtClean="0"/>
              <a:t> </a:t>
            </a:r>
            <a:endParaRPr lang="fr-FR" sz="1050" dirty="0" smtClean="0">
              <a:hlinkClick r:id="rId2" action="ppaction://hlinkfile"/>
            </a:endParaRPr>
          </a:p>
          <a:p>
            <a:pPr>
              <a:buNone/>
            </a:pPr>
            <a:r>
              <a:rPr lang="fr-FR" sz="1050" dirty="0" smtClean="0">
                <a:hlinkClick r:id="rId2" action="ppaction://hlinkfile"/>
              </a:rPr>
              <a:t>http://mieux-se-connaitre.com/wp-content/uploads/2012/07/preteur.jpg</a:t>
            </a:r>
            <a:endParaRPr lang="fr-FR" sz="1050" dirty="0" smtClean="0"/>
          </a:p>
          <a:p>
            <a:pPr>
              <a:buNone/>
            </a:pPr>
            <a:endParaRPr lang="fr-FR" sz="1800" dirty="0" smtClean="0">
              <a:latin typeface="Brush Script MT" pitchFamily="66" charset="0"/>
            </a:endParaRPr>
          </a:p>
          <a:p>
            <a:pPr>
              <a:buNone/>
            </a:pPr>
            <a:r>
              <a:rPr lang="fr-FR" sz="1800" b="1" dirty="0" smtClean="0">
                <a:solidFill>
                  <a:schemeClr val="accent2">
                    <a:lumMod val="50000"/>
                  </a:schemeClr>
                </a:solidFill>
                <a:latin typeface="Brush Script MT" pitchFamily="66" charset="0"/>
              </a:rPr>
              <a:t>1) </a:t>
            </a:r>
            <a:r>
              <a:rPr lang="fr-FR" sz="1800" dirty="0" smtClean="0">
                <a:latin typeface="Brush Script MT" pitchFamily="66" charset="0"/>
              </a:rPr>
              <a:t>Sur l'étagère supérieure, on voit (de gauche à droite) une carafe de verre </a:t>
            </a:r>
            <a:r>
              <a:rPr lang="fr-FR" sz="1800" dirty="0" smtClean="0">
                <a:latin typeface="Brush Script MT" pitchFamily="66" charset="0"/>
              </a:rPr>
              <a:t>transparente </a:t>
            </a:r>
            <a:r>
              <a:rPr lang="fr-FR" sz="1800" dirty="0" smtClean="0">
                <a:latin typeface="Brush Script MT" pitchFamily="66" charset="0"/>
              </a:rPr>
              <a:t>de forme cylindrique, remplie </a:t>
            </a:r>
          </a:p>
          <a:p>
            <a:pPr>
              <a:buNone/>
            </a:pPr>
            <a:r>
              <a:rPr lang="fr-FR" sz="1800" dirty="0" smtClean="0">
                <a:latin typeface="Brush Script MT" pitchFamily="66" charset="0"/>
              </a:rPr>
              <a:t>d'eau, symbolisant traditionnellement l’immaculée conception puis, </a:t>
            </a:r>
            <a:r>
              <a:rPr lang="fr-FR" sz="1800" dirty="0" smtClean="0">
                <a:latin typeface="Brush Script MT" pitchFamily="66" charset="0"/>
              </a:rPr>
              <a:t>maintenu </a:t>
            </a:r>
            <a:r>
              <a:rPr lang="fr-FR" sz="1800" dirty="0" smtClean="0">
                <a:latin typeface="Brush Script MT" pitchFamily="66" charset="0"/>
              </a:rPr>
              <a:t>par</a:t>
            </a:r>
            <a:r>
              <a:rPr lang="fr-FR" sz="1800" dirty="0" smtClean="0">
                <a:latin typeface="Brush Script MT" pitchFamily="66" charset="0"/>
              </a:rPr>
              <a:t> </a:t>
            </a:r>
            <a:r>
              <a:rPr lang="fr-FR" sz="1800" dirty="0" smtClean="0">
                <a:latin typeface="Brush Script MT" pitchFamily="66" charset="0"/>
              </a:rPr>
              <a:t>deux clous plantés sur l'étagère, un</a:t>
            </a:r>
          </a:p>
          <a:p>
            <a:pPr>
              <a:buNone/>
            </a:pPr>
            <a:r>
              <a:rPr lang="fr-FR" sz="1800" dirty="0" smtClean="0">
                <a:latin typeface="Brush Script MT" pitchFamily="66" charset="0"/>
              </a:rPr>
              <a:t>chapelet de six perles de verre, symbole de la Vierge, et un second trébuchet. Devant un petit plateau de métal ciselé se</a:t>
            </a:r>
          </a:p>
          <a:p>
            <a:pPr>
              <a:buNone/>
            </a:pPr>
            <a:r>
              <a:rPr lang="fr-FR" sz="1800" dirty="0" smtClean="0">
                <a:latin typeface="Brush Script MT" pitchFamily="66" charset="0"/>
              </a:rPr>
              <a:t>trouve une pomme, allusion traditionnelle au  péché originel d'Ève.</a:t>
            </a:r>
          </a:p>
          <a:p>
            <a:pPr>
              <a:buNone/>
            </a:pPr>
            <a:endParaRPr lang="fr-FR" sz="1800" dirty="0" smtClean="0">
              <a:latin typeface="Brush Script MT" pitchFamily="66" charset="0"/>
            </a:endParaRPr>
          </a:p>
          <a:p>
            <a:pPr>
              <a:buNone/>
            </a:pPr>
            <a:r>
              <a:rPr lang="fr-FR" sz="1800" b="1" dirty="0" smtClean="0">
                <a:solidFill>
                  <a:schemeClr val="accent2">
                    <a:lumMod val="50000"/>
                  </a:schemeClr>
                </a:solidFill>
                <a:latin typeface="Brush Script MT" pitchFamily="66" charset="0"/>
              </a:rPr>
              <a:t>2)</a:t>
            </a:r>
            <a:r>
              <a:rPr lang="fr-FR" sz="1800" dirty="0" smtClean="0">
                <a:latin typeface="Brush Script MT" pitchFamily="66" charset="0"/>
              </a:rPr>
              <a:t>Sur l'étagère inférieure, on voit, à gauche, une boîte fermée,  qui </a:t>
            </a:r>
            <a:r>
              <a:rPr lang="fr-FR" sz="1800" dirty="0" smtClean="0">
                <a:latin typeface="Brush Script MT" pitchFamily="66" charset="0"/>
              </a:rPr>
              <a:t>symbolise </a:t>
            </a:r>
            <a:r>
              <a:rPr lang="fr-FR" sz="1800" dirty="0" smtClean="0">
                <a:latin typeface="Brush Script MT" pitchFamily="66" charset="0"/>
              </a:rPr>
              <a:t>la divinité cachée, et à </a:t>
            </a:r>
            <a:r>
              <a:rPr lang="fr-FR" sz="1800" dirty="0" smtClean="0">
                <a:latin typeface="Brush Script MT" pitchFamily="66" charset="0"/>
              </a:rPr>
              <a:t>droite</a:t>
            </a:r>
            <a:r>
              <a:rPr lang="fr-FR" sz="1800" dirty="0" smtClean="0">
                <a:latin typeface="Brush Script MT" pitchFamily="66" charset="0"/>
              </a:rPr>
              <a:t>, une bougie éteinte, qui symbolise </a:t>
            </a:r>
            <a:r>
              <a:rPr lang="fr-FR" sz="1800" dirty="0" smtClean="0">
                <a:latin typeface="Brush Script MT" pitchFamily="66" charset="0"/>
              </a:rPr>
              <a:t>la</a:t>
            </a:r>
            <a:r>
              <a:rPr lang="fr-FR" sz="1800" dirty="0" smtClean="0">
                <a:latin typeface="Brush Script MT" pitchFamily="66" charset="0"/>
              </a:rPr>
              <a:t> </a:t>
            </a:r>
            <a:r>
              <a:rPr lang="fr-FR" sz="1800" dirty="0" smtClean="0">
                <a:latin typeface="Brush Script MT" pitchFamily="66" charset="0"/>
              </a:rPr>
              <a:t>vanité et </a:t>
            </a:r>
            <a:r>
              <a:rPr lang="fr-FR" sz="1800" dirty="0" smtClean="0">
                <a:latin typeface="Brush Script MT" pitchFamily="66" charset="0"/>
              </a:rPr>
              <a:t>la</a:t>
            </a:r>
            <a:r>
              <a:rPr lang="fr-FR" sz="1800" dirty="0" smtClean="0">
                <a:latin typeface="Brush Script MT" pitchFamily="66" charset="0"/>
              </a:rPr>
              <a:t> </a:t>
            </a:r>
            <a:r>
              <a:rPr lang="fr-FR" sz="1800" dirty="0" smtClean="0">
                <a:latin typeface="Brush Script MT" pitchFamily="66" charset="0"/>
              </a:rPr>
              <a:t>mort.</a:t>
            </a:r>
          </a:p>
          <a:p>
            <a:pPr>
              <a:buNone/>
            </a:pPr>
            <a:endParaRPr lang="fr-FR" sz="1800" dirty="0" smtClean="0">
              <a:latin typeface="Brush Script MT" pitchFamily="66" charset="0"/>
            </a:endParaRPr>
          </a:p>
          <a:p>
            <a:pPr>
              <a:buNone/>
            </a:pPr>
            <a:r>
              <a:rPr lang="fr-FR" sz="1800" b="1" dirty="0" smtClean="0">
                <a:solidFill>
                  <a:schemeClr val="accent2">
                    <a:lumMod val="50000"/>
                  </a:schemeClr>
                </a:solidFill>
                <a:latin typeface="Brush Script MT" pitchFamily="66" charset="0"/>
              </a:rPr>
              <a:t>3)</a:t>
            </a:r>
            <a:r>
              <a:rPr lang="fr-FR" sz="1800" dirty="0" smtClean="0">
                <a:latin typeface="Brush Script MT" pitchFamily="66" charset="0"/>
              </a:rPr>
              <a:t>Tout à droite ,on peut remarquer une personne. En </a:t>
            </a:r>
            <a:r>
              <a:rPr lang="fr-FR" sz="1800" dirty="0" smtClean="0">
                <a:latin typeface="Brush Script MT" pitchFamily="66" charset="0"/>
              </a:rPr>
              <a:t>tout, </a:t>
            </a:r>
            <a:r>
              <a:rPr lang="fr-FR" sz="1800" dirty="0" smtClean="0">
                <a:latin typeface="Brush Script MT" pitchFamily="66" charset="0"/>
              </a:rPr>
              <a:t>dans </a:t>
            </a:r>
            <a:r>
              <a:rPr lang="fr-FR" sz="1800" dirty="0" smtClean="0">
                <a:latin typeface="Brush Script MT" pitchFamily="66" charset="0"/>
              </a:rPr>
              <a:t>son</a:t>
            </a:r>
            <a:r>
              <a:rPr lang="fr-FR" sz="1800" dirty="0" smtClean="0">
                <a:latin typeface="Brush Script MT" pitchFamily="66" charset="0"/>
              </a:rPr>
              <a:t> tableau, </a:t>
            </a:r>
            <a:r>
              <a:rPr lang="fr-FR" sz="1800" dirty="0" smtClean="0">
                <a:latin typeface="Brush Script MT" pitchFamily="66" charset="0"/>
              </a:rPr>
              <a:t>Quentin Metsys a peint 4 personnes.</a:t>
            </a:r>
          </a:p>
        </p:txBody>
      </p:sp>
      <p:pic>
        <p:nvPicPr>
          <p:cNvPr id="4" name="Picture 2" descr="http://www.palettemuseum.com/wp-content/uploads/2010/10/Quentin_Massys_Nul_ne_peut_servir_deux_maitres-1280x12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500042"/>
            <a:ext cx="2500330" cy="22925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Ellipse 4"/>
          <p:cNvSpPr/>
          <p:nvPr/>
        </p:nvSpPr>
        <p:spPr>
          <a:xfrm>
            <a:off x="3071802" y="1000108"/>
            <a:ext cx="357190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4786314" y="9286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000364" y="857232"/>
            <a:ext cx="2071702" cy="500066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3000364" y="571480"/>
            <a:ext cx="2071702" cy="28575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072066" y="571480"/>
            <a:ext cx="214314" cy="785818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86544"/>
          </a:xfrm>
        </p:spPr>
        <p:txBody>
          <a:bodyPr/>
          <a:lstStyle/>
          <a:p>
            <a:pPr marL="578358" indent="-514350">
              <a:buNone/>
            </a:pPr>
            <a:endParaRPr lang="fr-FR" dirty="0" smtClean="0"/>
          </a:p>
        </p:txBody>
      </p:sp>
      <p:sp>
        <p:nvSpPr>
          <p:cNvPr id="4" name="Ruban courbé vers le bas 3"/>
          <p:cNvSpPr/>
          <p:nvPr/>
        </p:nvSpPr>
        <p:spPr>
          <a:xfrm>
            <a:off x="1357290" y="857232"/>
            <a:ext cx="6429420" cy="4429156"/>
          </a:xfrm>
          <a:prstGeom prst="ellipseRibb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78358" indent="-514350" algn="ctr">
              <a:buNone/>
            </a:pPr>
            <a:r>
              <a:rPr lang="fr-FR" sz="3200" dirty="0" smtClean="0">
                <a:latin typeface="Forte" pitchFamily="66" charset="0"/>
              </a:rPr>
              <a:t>Diaporama </a:t>
            </a:r>
          </a:p>
          <a:p>
            <a:pPr marL="578358" indent="-514350" algn="ctr">
              <a:buNone/>
            </a:pPr>
            <a:r>
              <a:rPr lang="fr-FR" sz="3200" dirty="0" smtClean="0">
                <a:latin typeface="Forte" pitchFamily="66" charset="0"/>
              </a:rPr>
              <a:t>réalisé par</a:t>
            </a:r>
          </a:p>
          <a:p>
            <a:pPr marL="578358" indent="-514350" algn="ctr">
              <a:buNone/>
            </a:pPr>
            <a:r>
              <a:rPr lang="fr-FR" sz="3200" dirty="0" smtClean="0">
                <a:latin typeface="Forte" pitchFamily="66" charset="0"/>
              </a:rPr>
              <a:t>Julia.V</a:t>
            </a:r>
          </a:p>
          <a:p>
            <a:pPr marL="578358" indent="-514350" algn="ctr">
              <a:buNone/>
            </a:pPr>
            <a:r>
              <a:rPr lang="fr-FR" sz="3200" dirty="0" smtClean="0">
                <a:latin typeface="Forte" pitchFamily="66" charset="0"/>
              </a:rPr>
              <a:t>5°3</a:t>
            </a:r>
          </a:p>
        </p:txBody>
      </p:sp>
      <p:sp>
        <p:nvSpPr>
          <p:cNvPr id="5" name="Étoile à 7 branches 4"/>
          <p:cNvSpPr/>
          <p:nvPr/>
        </p:nvSpPr>
        <p:spPr>
          <a:xfrm rot="20316405">
            <a:off x="142844" y="928670"/>
            <a:ext cx="1285884" cy="142876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Étoile à 5 branches 5"/>
          <p:cNvSpPr/>
          <p:nvPr/>
        </p:nvSpPr>
        <p:spPr>
          <a:xfrm rot="670934">
            <a:off x="7358082" y="4714884"/>
            <a:ext cx="1428760" cy="1500198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230</TotalTime>
  <Words>448</Words>
  <Application>Microsoft Office PowerPoint</Application>
  <PresentationFormat>Affichage à l'écran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Verve</vt:lpstr>
      <vt:lpstr>Le prêteur et sa femme (1514)</vt:lpstr>
      <vt:lpstr>Diapositive 2</vt:lpstr>
      <vt:lpstr>Description du tableau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prêteur et sa femme (1514)</dc:title>
  <dc:creator>julia.vatin</dc:creator>
  <cp:lastModifiedBy>Charles-Henri</cp:lastModifiedBy>
  <cp:revision>26</cp:revision>
  <dcterms:created xsi:type="dcterms:W3CDTF">2013-06-03T14:21:46Z</dcterms:created>
  <dcterms:modified xsi:type="dcterms:W3CDTF">2013-06-24T16:41:10Z</dcterms:modified>
</cp:coreProperties>
</file>