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EB50FA8-AA41-43AE-8396-A09A4B7068BF}" type="datetimeFigureOut">
              <a:rPr lang="fr-FR" smtClean="0"/>
              <a:pPr/>
              <a:t>24/06/2013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E903FC34-1366-4907-B08C-0F0D7AA5306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EB50FA8-AA41-43AE-8396-A09A4B7068BF}" type="datetimeFigureOut">
              <a:rPr lang="fr-FR" smtClean="0"/>
              <a:pPr/>
              <a:t>24/06/2013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03FC34-1366-4907-B08C-0F0D7AA5306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EB50FA8-AA41-43AE-8396-A09A4B7068BF}" type="datetimeFigureOut">
              <a:rPr lang="fr-FR" smtClean="0"/>
              <a:pPr/>
              <a:t>24/06/2013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03FC34-1366-4907-B08C-0F0D7AA5306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EB50FA8-AA41-43AE-8396-A09A4B7068BF}" type="datetimeFigureOut">
              <a:rPr lang="fr-FR" smtClean="0"/>
              <a:pPr/>
              <a:t>24/06/2013</a:t>
            </a:fld>
            <a:endParaRPr lang="fr-FR"/>
          </a:p>
        </p:txBody>
      </p:sp>
      <p:sp>
        <p:nvSpPr>
          <p:cNvPr id="9" name="Espace réservé du numéro de diapositive 8"/>
          <p:cNvSpPr>
            <a:spLocks noGrp="1"/>
          </p:cNvSpPr>
          <p:nvPr>
            <p:ph type="sldNum" sz="quarter" idx="15"/>
          </p:nvPr>
        </p:nvSpPr>
        <p:spPr/>
        <p:txBody>
          <a:bodyPr rtlCol="0"/>
          <a:lstStyle/>
          <a:p>
            <a:fld id="{E903FC34-1366-4907-B08C-0F0D7AA5306A}"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EB50FA8-AA41-43AE-8396-A09A4B7068BF}" type="datetimeFigureOut">
              <a:rPr lang="fr-FR" smtClean="0"/>
              <a:pPr/>
              <a:t>24/06/2013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E903FC34-1366-4907-B08C-0F0D7AA5306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EB50FA8-AA41-43AE-8396-A09A4B7068BF}" type="datetimeFigureOut">
              <a:rPr lang="fr-FR" smtClean="0"/>
              <a:pPr/>
              <a:t>24/06/2013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03FC34-1366-4907-B08C-0F0D7AA5306A}"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BEB50FA8-AA41-43AE-8396-A09A4B7068BF}" type="datetimeFigureOut">
              <a:rPr lang="fr-FR" smtClean="0"/>
              <a:pPr/>
              <a:t>24/06/2013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903FC34-1366-4907-B08C-0F0D7AA5306A}"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BEB50FA8-AA41-43AE-8396-A09A4B7068BF}" type="datetimeFigureOut">
              <a:rPr lang="fr-FR" smtClean="0"/>
              <a:pPr/>
              <a:t>24/06/2013</a:t>
            </a:fld>
            <a:endParaRPr lang="fr-FR"/>
          </a:p>
        </p:txBody>
      </p:sp>
      <p:sp>
        <p:nvSpPr>
          <p:cNvPr id="7" name="Espace réservé du numéro de diapositive 6"/>
          <p:cNvSpPr>
            <a:spLocks noGrp="1"/>
          </p:cNvSpPr>
          <p:nvPr>
            <p:ph type="sldNum" sz="quarter" idx="11"/>
          </p:nvPr>
        </p:nvSpPr>
        <p:spPr/>
        <p:txBody>
          <a:bodyPr rtlCol="0"/>
          <a:lstStyle/>
          <a:p>
            <a:fld id="{E903FC34-1366-4907-B08C-0F0D7AA5306A}"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EB50FA8-AA41-43AE-8396-A09A4B7068BF}" type="datetimeFigureOut">
              <a:rPr lang="fr-FR" smtClean="0"/>
              <a:pPr/>
              <a:t>24/06/2013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903FC34-1366-4907-B08C-0F0D7AA5306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EB50FA8-AA41-43AE-8396-A09A4B7068BF}" type="datetimeFigureOut">
              <a:rPr lang="fr-FR" smtClean="0"/>
              <a:pPr/>
              <a:t>24/06/2013</a:t>
            </a:fld>
            <a:endParaRPr lang="fr-FR"/>
          </a:p>
        </p:txBody>
      </p:sp>
      <p:sp>
        <p:nvSpPr>
          <p:cNvPr id="22" name="Espace réservé du numéro de diapositive 21"/>
          <p:cNvSpPr>
            <a:spLocks noGrp="1"/>
          </p:cNvSpPr>
          <p:nvPr>
            <p:ph type="sldNum" sz="quarter" idx="15"/>
          </p:nvPr>
        </p:nvSpPr>
        <p:spPr/>
        <p:txBody>
          <a:bodyPr rtlCol="0"/>
          <a:lstStyle/>
          <a:p>
            <a:fld id="{E903FC34-1366-4907-B08C-0F0D7AA5306A}"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EB50FA8-AA41-43AE-8396-A09A4B7068BF}" type="datetimeFigureOut">
              <a:rPr lang="fr-FR" smtClean="0"/>
              <a:pPr/>
              <a:t>24/06/2013</a:t>
            </a:fld>
            <a:endParaRPr lang="fr-FR"/>
          </a:p>
        </p:txBody>
      </p:sp>
      <p:sp>
        <p:nvSpPr>
          <p:cNvPr id="18" name="Espace réservé du numéro de diapositive 17"/>
          <p:cNvSpPr>
            <a:spLocks noGrp="1"/>
          </p:cNvSpPr>
          <p:nvPr>
            <p:ph type="sldNum" sz="quarter" idx="11"/>
          </p:nvPr>
        </p:nvSpPr>
        <p:spPr/>
        <p:txBody>
          <a:bodyPr rtlCol="0"/>
          <a:lstStyle/>
          <a:p>
            <a:fld id="{E903FC34-1366-4907-B08C-0F0D7AA5306A}"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EB50FA8-AA41-43AE-8396-A09A4B7068BF}" type="datetimeFigureOut">
              <a:rPr lang="fr-FR" smtClean="0"/>
              <a:pPr/>
              <a:t>24/06/2013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903FC34-1366-4907-B08C-0F0D7AA5306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fr.wikipedia.org/wiki/%C3%89lisabeth_Vig%C3%A9e_Le_Brun" TargetMode="External"/><Relationship Id="rId1" Type="http://schemas.openxmlformats.org/officeDocument/2006/relationships/slideLayout" Target="../slideLayouts/slideLayout3.xml"/><Relationship Id="rId4" Type="http://schemas.openxmlformats.org/officeDocument/2006/relationships/hyperlink" Target="http://upload.wikimedia.org/wikipedia/commons/thumb/c/c9/Lebrun,_Self-portrait.jpg/465px-Lebrun,_Self-portrait.jp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upload.wikimedia.org/wikipedia/commons/thumb/a/a0/QueenMarie-AntoinetteRevolutionaryTribunal.jpg/798px-QueenMarie-AntoinetteRevolutionaryTribunal.jpg"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fr.wikipedia.org/wiki/Marie-Antoinette_d'Autrich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http://1.bp.blogspot.com/-xb_p5AzEmmU/TpueYpRpzDI/AAAAAAAACCI/dMGU_p9AhTw/s1600/VigeeLebrun_MarieAntoinetteAndherChildren.jpg"/>
          <p:cNvPicPr/>
          <p:nvPr/>
        </p:nvPicPr>
        <p:blipFill>
          <a:blip r:embed="rId2" cstate="print"/>
          <a:srcRect/>
          <a:stretch>
            <a:fillRect/>
          </a:stretch>
        </p:blipFill>
        <p:spPr bwMode="auto">
          <a:xfrm>
            <a:off x="4572000" y="142852"/>
            <a:ext cx="4429156" cy="6500858"/>
          </a:xfrm>
          <a:prstGeom prst="rect">
            <a:avLst/>
          </a:prstGeom>
          <a:noFill/>
          <a:ln w="9525">
            <a:noFill/>
            <a:miter lim="800000"/>
            <a:headEnd/>
            <a:tailEnd/>
          </a:ln>
        </p:spPr>
      </p:pic>
      <p:sp>
        <p:nvSpPr>
          <p:cNvPr id="8" name="Rectangle 7"/>
          <p:cNvSpPr/>
          <p:nvPr/>
        </p:nvSpPr>
        <p:spPr>
          <a:xfrm>
            <a:off x="142844" y="928670"/>
            <a:ext cx="4357686"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Freestyle Script" pitchFamily="66" charset="0"/>
              </a:rPr>
              <a:t>Marie-Antoinette</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reflection blurRad="6350" stA="55000" endA="300" endPos="45500" dir="5400000" sy="-100000" algn="bl" rotWithShape="0"/>
                </a:effectLst>
                <a:latin typeface="Freestyle Script" pitchFamily="66" charset="0"/>
              </a:rPr>
              <a:t> </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Freestyle Script" pitchFamily="66" charset="0"/>
              </a:rPr>
              <a:t>et</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reflection blurRad="6350" stA="55000" endA="300" endPos="45500" dir="5400000" sy="-100000" algn="bl" rotWithShape="0"/>
                </a:effectLst>
                <a:latin typeface="Freestyle Script" pitchFamily="66" charset="0"/>
              </a:rPr>
              <a:t> </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Freestyle Script" pitchFamily="66" charset="0"/>
              </a:rPr>
              <a:t>ses</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reflection blurRad="6350" stA="55000" endA="300" endPos="45500" dir="5400000" sy="-100000" algn="bl" rotWithShape="0"/>
                </a:effectLst>
                <a:latin typeface="Freestyle Script" pitchFamily="66" charset="0"/>
              </a:rPr>
              <a:t> </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Freestyle Script" pitchFamily="66" charset="0"/>
              </a:rPr>
              <a:t>enfants</a:t>
            </a:r>
            <a:r>
              <a:rPr lang="fr-FR" sz="5400" i="1" dirty="0">
                <a:ln>
                  <a:solidFill>
                    <a:schemeClr val="accent4">
                      <a:lumMod val="50000"/>
                    </a:schemeClr>
                  </a:solidFill>
                </a:ln>
                <a:solidFill>
                  <a:schemeClr val="accent1">
                    <a:lumMod val="75000"/>
                  </a:schemeClr>
                </a:solidFill>
                <a:effectLst>
                  <a:glow rad="63500">
                    <a:schemeClr val="accent1">
                      <a:satMod val="175000"/>
                      <a:alpha val="40000"/>
                    </a:schemeClr>
                  </a:glow>
                  <a:reflection blurRad="6350" stA="55000" endA="300" endPos="45500" dir="5400000" sy="-100000" algn="bl" rotWithShape="0"/>
                </a:effectLst>
                <a:latin typeface="Freestyle Script" pitchFamily="66" charset="0"/>
              </a:rPr>
              <a:t>, </a:t>
            </a:r>
            <a:endParaRPr lang="fr-FR" sz="5400" b="1" cap="none" spc="0" dirty="0">
              <a:ln/>
              <a:solidFill>
                <a:schemeClr val="accent3"/>
              </a:solidFill>
              <a:effectLst/>
              <a:latin typeface="Freestyle Script" pitchFamily="66" charset="0"/>
            </a:endParaRPr>
          </a:p>
        </p:txBody>
      </p:sp>
      <p:sp>
        <p:nvSpPr>
          <p:cNvPr id="9" name="ZoneTexte 8"/>
          <p:cNvSpPr txBox="1"/>
          <p:nvPr/>
        </p:nvSpPr>
        <p:spPr>
          <a:xfrm>
            <a:off x="857224" y="4500570"/>
            <a:ext cx="3571900" cy="2123658"/>
          </a:xfrm>
          <a:prstGeom prst="rect">
            <a:avLst/>
          </a:prstGeom>
          <a:noFill/>
        </p:spPr>
        <p:txBody>
          <a:bodyPr wrap="square" rtlCol="0">
            <a:spAutoFit/>
          </a:bodyPr>
          <a:lstStyle/>
          <a:p>
            <a:pPr algn="r"/>
            <a:r>
              <a:rPr lang="fr-FR" sz="4400" dirty="0">
                <a:solidFill>
                  <a:schemeClr val="accent2">
                    <a:lumMod val="75000"/>
                  </a:schemeClr>
                </a:solidFill>
                <a:effectLst>
                  <a:outerShdw blurRad="38100" dist="38100" dir="2700000" algn="tl">
                    <a:srgbClr val="000000">
                      <a:alpha val="43137"/>
                    </a:srgbClr>
                  </a:outerShdw>
                </a:effectLst>
                <a:latin typeface="Freestyle Script" pitchFamily="66" charset="0"/>
              </a:rPr>
              <a:t>Elisabeth </a:t>
            </a:r>
            <a:r>
              <a:rPr lang="fr-FR" sz="4400" dirty="0" smtClean="0">
                <a:solidFill>
                  <a:schemeClr val="accent2">
                    <a:lumMod val="75000"/>
                  </a:schemeClr>
                </a:solidFill>
                <a:effectLst>
                  <a:outerShdw blurRad="38100" dist="38100" dir="2700000" algn="tl">
                    <a:srgbClr val="000000">
                      <a:alpha val="43137"/>
                    </a:srgbClr>
                  </a:outerShdw>
                </a:effectLst>
                <a:latin typeface="Freestyle Script" pitchFamily="66" charset="0"/>
              </a:rPr>
              <a:t>Louise</a:t>
            </a:r>
          </a:p>
          <a:p>
            <a:pPr algn="r"/>
            <a:r>
              <a:rPr lang="fr-FR" sz="4400" dirty="0" smtClean="0">
                <a:solidFill>
                  <a:schemeClr val="accent2">
                    <a:lumMod val="75000"/>
                  </a:schemeClr>
                </a:solidFill>
                <a:effectLst>
                  <a:outerShdw blurRad="38100" dist="38100" dir="2700000" algn="tl">
                    <a:srgbClr val="000000">
                      <a:alpha val="43137"/>
                    </a:srgbClr>
                  </a:outerShdw>
                </a:effectLst>
                <a:latin typeface="Freestyle Script" pitchFamily="66" charset="0"/>
              </a:rPr>
              <a:t>Vigée-Lebrun</a:t>
            </a:r>
            <a:r>
              <a:rPr lang="fr-FR" sz="4400" dirty="0">
                <a:solidFill>
                  <a:schemeClr val="accent2">
                    <a:lumMod val="75000"/>
                  </a:schemeClr>
                </a:solidFill>
                <a:effectLst>
                  <a:outerShdw blurRad="38100" dist="38100" dir="2700000" algn="tl">
                    <a:srgbClr val="000000">
                      <a:alpha val="43137"/>
                    </a:srgbClr>
                  </a:outerShdw>
                </a:effectLst>
                <a:latin typeface="Freestyle Script" pitchFamily="66" charset="0"/>
              </a:rPr>
              <a:t>, </a:t>
            </a:r>
          </a:p>
          <a:p>
            <a:pPr algn="r"/>
            <a:r>
              <a:rPr lang="fr-FR" sz="4400" dirty="0" smtClean="0">
                <a:solidFill>
                  <a:schemeClr val="accent2">
                    <a:lumMod val="75000"/>
                  </a:schemeClr>
                </a:solidFill>
                <a:effectLst>
                  <a:outerShdw blurRad="38100" dist="38100" dir="2700000" algn="tl">
                    <a:srgbClr val="000000">
                      <a:alpha val="43137"/>
                    </a:srgbClr>
                  </a:outerShdw>
                </a:effectLst>
                <a:latin typeface="Freestyle Script" pitchFamily="66" charset="0"/>
              </a:rPr>
              <a:t>1787</a:t>
            </a:r>
            <a:endParaRPr lang="fr-FR" sz="4400" dirty="0">
              <a:solidFill>
                <a:schemeClr val="accent2">
                  <a:lumMod val="75000"/>
                </a:schemeClr>
              </a:solidFill>
              <a:effectLst>
                <a:outerShdw blurRad="38100" dist="38100" dir="2700000" algn="tl">
                  <a:srgbClr val="000000">
                    <a:alpha val="43137"/>
                  </a:srgbClr>
                </a:outerShdw>
              </a:effectLst>
              <a:latin typeface="Freestyle Script" pitchFamily="66"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8"/>
                                        </p:tgtEl>
                                        <p:attrNameLst>
                                          <p:attrName>style.visibility</p:attrName>
                                        </p:attrNameLst>
                                      </p:cBhvr>
                                      <p:to>
                                        <p:strVal val="visible"/>
                                      </p:to>
                                    </p:set>
                                    <p:anim calcmode="discrete" valueType="clr">
                                      <p:cBhvr override="childStyle">
                                        <p:cTn id="15"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8"/>
                                        </p:tgtEl>
                                        <p:attrNameLst>
                                          <p:attrName>fillcolor</p:attrName>
                                        </p:attrNameLst>
                                      </p:cBhvr>
                                      <p:tavLst>
                                        <p:tav tm="0">
                                          <p:val>
                                            <p:clrVal>
                                              <a:schemeClr val="accent2"/>
                                            </p:clrVal>
                                          </p:val>
                                        </p:tav>
                                        <p:tav tm="50000">
                                          <p:val>
                                            <p:clrVal>
                                              <a:schemeClr val="hlink"/>
                                            </p:clrVal>
                                          </p:val>
                                        </p:tav>
                                      </p:tavLst>
                                    </p:anim>
                                    <p:set>
                                      <p:cBhvr>
                                        <p:cTn id="17" dur="80"/>
                                        <p:tgtEl>
                                          <p:spTgt spid="8"/>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nodeType="clickEffect">
                                  <p:stCondLst>
                                    <p:cond delay="0"/>
                                  </p:stCondLst>
                                  <p:iterate type="lt">
                                    <p:tmPct val="10000"/>
                                  </p:iterate>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p:cTn id="22" dur="500" fill="hold"/>
                                        <p:tgtEl>
                                          <p:spTgt spid="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9">
                                            <p:txEl>
                                              <p:pRg st="0" end="0"/>
                                            </p:txEl>
                                          </p:spTgt>
                                        </p:tgtEl>
                                        <p:attrNameLst>
                                          <p:attrName>ppt_y</p:attrName>
                                        </p:attrNameLst>
                                      </p:cBhvr>
                                      <p:tavLst>
                                        <p:tav tm="0">
                                          <p:val>
                                            <p:strVal val="#ppt_y"/>
                                          </p:val>
                                        </p:tav>
                                        <p:tav tm="100000">
                                          <p:val>
                                            <p:strVal val="#ppt_y"/>
                                          </p:val>
                                        </p:tav>
                                      </p:tavLst>
                                    </p:anim>
                                    <p:anim calcmode="lin" valueType="num">
                                      <p:cBhvr>
                                        <p:cTn id="24" dur="500" fill="hold"/>
                                        <p:tgtEl>
                                          <p:spTgt spid="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9">
                                            <p:txEl>
                                              <p:pRg st="0" end="0"/>
                                            </p:txEl>
                                          </p:spTgt>
                                        </p:tgtEl>
                                      </p:cBhvr>
                                    </p:animEffect>
                                  </p:childTnLst>
                                </p:cTn>
                              </p:par>
                              <p:par>
                                <p:cTn id="27" presetID="41" presetClass="entr" presetSubtype="0" fill="hold" nodeType="withEffect">
                                  <p:stCondLst>
                                    <p:cond delay="0"/>
                                  </p:stCondLst>
                                  <p:iterate type="lt">
                                    <p:tmPct val="10000"/>
                                  </p:iterate>
                                  <p:childTnLst>
                                    <p:set>
                                      <p:cBhvr>
                                        <p:cTn id="28" dur="1" fill="hold">
                                          <p:stCondLst>
                                            <p:cond delay="0"/>
                                          </p:stCondLst>
                                        </p:cTn>
                                        <p:tgtEl>
                                          <p:spTgt spid="9">
                                            <p:txEl>
                                              <p:pRg st="1" end="1"/>
                                            </p:txEl>
                                          </p:spTgt>
                                        </p:tgtEl>
                                        <p:attrNameLst>
                                          <p:attrName>style.visibility</p:attrName>
                                        </p:attrNameLst>
                                      </p:cBhvr>
                                      <p:to>
                                        <p:strVal val="visible"/>
                                      </p:to>
                                    </p:set>
                                    <p:anim calcmode="lin" valueType="num">
                                      <p:cBhvr>
                                        <p:cTn id="29" dur="500" fill="hold"/>
                                        <p:tgtEl>
                                          <p:spTgt spid="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9">
                                            <p:txEl>
                                              <p:pRg st="1" end="1"/>
                                            </p:txEl>
                                          </p:spTgt>
                                        </p:tgtEl>
                                        <p:attrNameLst>
                                          <p:attrName>ppt_y</p:attrName>
                                        </p:attrNameLst>
                                      </p:cBhvr>
                                      <p:tavLst>
                                        <p:tav tm="0">
                                          <p:val>
                                            <p:strVal val="#ppt_y"/>
                                          </p:val>
                                        </p:tav>
                                        <p:tav tm="100000">
                                          <p:val>
                                            <p:strVal val="#ppt_y"/>
                                          </p:val>
                                        </p:tav>
                                      </p:tavLst>
                                    </p:anim>
                                    <p:anim calcmode="lin" valueType="num">
                                      <p:cBhvr>
                                        <p:cTn id="31" dur="500" fill="hold"/>
                                        <p:tgtEl>
                                          <p:spTgt spid="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9">
                                            <p:txEl>
                                              <p:pRg st="1" end="1"/>
                                            </p:txEl>
                                          </p:spTgt>
                                        </p:tgtEl>
                                      </p:cBhvr>
                                    </p:animEffect>
                                  </p:childTnLst>
                                </p:cTn>
                              </p:par>
                              <p:par>
                                <p:cTn id="34" presetID="41" presetClass="entr" presetSubtype="0" fill="hold" nodeType="withEffect">
                                  <p:stCondLst>
                                    <p:cond delay="0"/>
                                  </p:stCondLst>
                                  <p:iterate type="lt">
                                    <p:tmPct val="10000"/>
                                  </p:iterate>
                                  <p:childTnLst>
                                    <p:set>
                                      <p:cBhvr>
                                        <p:cTn id="35" dur="1" fill="hold">
                                          <p:stCondLst>
                                            <p:cond delay="0"/>
                                          </p:stCondLst>
                                        </p:cTn>
                                        <p:tgtEl>
                                          <p:spTgt spid="9">
                                            <p:txEl>
                                              <p:pRg st="2" end="2"/>
                                            </p:txEl>
                                          </p:spTgt>
                                        </p:tgtEl>
                                        <p:attrNameLst>
                                          <p:attrName>style.visibility</p:attrName>
                                        </p:attrNameLst>
                                      </p:cBhvr>
                                      <p:to>
                                        <p:strVal val="visible"/>
                                      </p:to>
                                    </p:set>
                                    <p:anim calcmode="lin" valueType="num">
                                      <p:cBhvr>
                                        <p:cTn id="36" dur="500" fill="hold"/>
                                        <p:tgtEl>
                                          <p:spTgt spid="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9">
                                            <p:txEl>
                                              <p:pRg st="2" end="2"/>
                                            </p:txEl>
                                          </p:spTgt>
                                        </p:tgtEl>
                                        <p:attrNameLst>
                                          <p:attrName>ppt_y</p:attrName>
                                        </p:attrNameLst>
                                      </p:cBhvr>
                                      <p:tavLst>
                                        <p:tav tm="0">
                                          <p:val>
                                            <p:strVal val="#ppt_y"/>
                                          </p:val>
                                        </p:tav>
                                        <p:tav tm="100000">
                                          <p:val>
                                            <p:strVal val="#ppt_y"/>
                                          </p:val>
                                        </p:tav>
                                      </p:tavLst>
                                    </p:anim>
                                    <p:anim calcmode="lin" valueType="num">
                                      <p:cBhvr>
                                        <p:cTn id="38" dur="500" fill="hold"/>
                                        <p:tgtEl>
                                          <p:spTgt spid="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643174" y="142852"/>
            <a:ext cx="6357982" cy="6572296"/>
          </a:xfrm>
        </p:spPr>
        <p:txBody>
          <a:bodyPr>
            <a:normAutofit lnSpcReduction="10000"/>
          </a:bodyPr>
          <a:lstStyle/>
          <a:p>
            <a:r>
              <a:rPr lang="fr-FR" sz="3200" b="0" dirty="0" smtClean="0">
                <a:solidFill>
                  <a:schemeClr val="accent1">
                    <a:lumMod val="20000"/>
                    <a:lumOff val="80000"/>
                  </a:schemeClr>
                </a:solidFill>
                <a:latin typeface="Freestyle Script" pitchFamily="66" charset="0"/>
              </a:rPr>
              <a:t>Le tableau « Marie-Antoinette et ses enfants » a été peint par Elisabeth Louise Vigée-Lebrun en 1787.</a:t>
            </a:r>
          </a:p>
          <a:p>
            <a:endParaRPr lang="fr-FR" sz="3200" u="sng" dirty="0" smtClean="0">
              <a:solidFill>
                <a:schemeClr val="accent1">
                  <a:lumMod val="20000"/>
                  <a:lumOff val="80000"/>
                </a:schemeClr>
              </a:solidFill>
              <a:effectLst>
                <a:outerShdw blurRad="38100" dist="38100" dir="2700000" algn="tl">
                  <a:srgbClr val="000000">
                    <a:alpha val="43137"/>
                  </a:srgbClr>
                </a:outerShdw>
              </a:effectLst>
              <a:latin typeface="Freestyle Script" pitchFamily="66" charset="0"/>
            </a:endParaRPr>
          </a:p>
          <a:p>
            <a:pPr algn="just"/>
            <a:r>
              <a:rPr lang="fr-FR" sz="3200" u="sng" dirty="0" smtClean="0">
                <a:solidFill>
                  <a:schemeClr val="accent1">
                    <a:lumMod val="20000"/>
                    <a:lumOff val="80000"/>
                  </a:schemeClr>
                </a:solidFill>
                <a:effectLst>
                  <a:outerShdw blurRad="38100" dist="38100" dir="2700000" algn="tl">
                    <a:srgbClr val="000000">
                      <a:alpha val="43137"/>
                    </a:srgbClr>
                  </a:outerShdw>
                </a:effectLst>
                <a:latin typeface="Freestyle Script" pitchFamily="66" charset="0"/>
              </a:rPr>
              <a:t> Biographie de la peintre:</a:t>
            </a:r>
            <a:r>
              <a:rPr lang="fr-FR" sz="3200" dirty="0" smtClean="0">
                <a:solidFill>
                  <a:schemeClr val="accent1">
                    <a:lumMod val="20000"/>
                    <a:lumOff val="80000"/>
                  </a:schemeClr>
                </a:solidFill>
                <a:effectLst>
                  <a:outerShdw blurRad="38100" dist="38100" dir="2700000" algn="tl">
                    <a:srgbClr val="000000">
                      <a:alpha val="43137"/>
                    </a:srgbClr>
                  </a:outerShdw>
                </a:effectLst>
                <a:latin typeface="Freestyle Script" pitchFamily="66" charset="0"/>
              </a:rPr>
              <a:t> </a:t>
            </a:r>
            <a:r>
              <a:rPr lang="fr-FR" sz="3200" b="0" dirty="0" smtClean="0">
                <a:solidFill>
                  <a:schemeClr val="accent1">
                    <a:lumMod val="20000"/>
                    <a:lumOff val="80000"/>
                  </a:schemeClr>
                </a:solidFill>
                <a:latin typeface="Freestyle Script" pitchFamily="66" charset="0"/>
              </a:rPr>
              <a:t>Elle a été </a:t>
            </a:r>
            <a:r>
              <a:rPr lang="fr-FR" sz="3200" b="0" dirty="0" smtClean="0">
                <a:solidFill>
                  <a:schemeClr val="accent1">
                    <a:lumMod val="20000"/>
                    <a:lumOff val="80000"/>
                  </a:schemeClr>
                </a:solidFill>
                <a:latin typeface="Freestyle Script" pitchFamily="66" charset="0"/>
              </a:rPr>
              <a:t>confiée </a:t>
            </a:r>
            <a:r>
              <a:rPr lang="fr-FR" sz="3200" b="0" dirty="0" smtClean="0">
                <a:solidFill>
                  <a:schemeClr val="accent1">
                    <a:lumMod val="20000"/>
                    <a:lumOff val="80000"/>
                  </a:schemeClr>
                </a:solidFill>
                <a:latin typeface="Freestyle Script" pitchFamily="66" charset="0"/>
              </a:rPr>
              <a:t>à</a:t>
            </a:r>
            <a:r>
              <a:rPr lang="fr-FR" sz="3200" b="0" dirty="0" smtClean="0">
                <a:solidFill>
                  <a:schemeClr val="accent1">
                    <a:lumMod val="20000"/>
                    <a:lumOff val="80000"/>
                  </a:schemeClr>
                </a:solidFill>
                <a:latin typeface="Freestyle Script" pitchFamily="66" charset="0"/>
              </a:rPr>
              <a:t> </a:t>
            </a:r>
            <a:r>
              <a:rPr lang="fr-FR" sz="3200" b="0" dirty="0" smtClean="0">
                <a:solidFill>
                  <a:schemeClr val="accent1">
                    <a:lumMod val="20000"/>
                    <a:lumOff val="80000"/>
                  </a:schemeClr>
                </a:solidFill>
                <a:latin typeface="Freestyle Script" pitchFamily="66" charset="0"/>
              </a:rPr>
              <a:t>des paysans dans les environs d’Epernon, elle </a:t>
            </a:r>
            <a:r>
              <a:rPr lang="fr-FR" sz="3200" b="0" dirty="0" smtClean="0">
                <a:solidFill>
                  <a:schemeClr val="accent1">
                    <a:lumMod val="20000"/>
                    <a:lumOff val="80000"/>
                  </a:schemeClr>
                </a:solidFill>
                <a:latin typeface="Freestyle Script" pitchFamily="66" charset="0"/>
              </a:rPr>
              <a:t>n’est revenue à </a:t>
            </a:r>
            <a:r>
              <a:rPr lang="fr-FR" sz="3200" b="0" dirty="0" smtClean="0">
                <a:solidFill>
                  <a:schemeClr val="accent1">
                    <a:lumMod val="20000"/>
                    <a:lumOff val="80000"/>
                  </a:schemeClr>
                </a:solidFill>
                <a:latin typeface="Freestyle Script" pitchFamily="66" charset="0"/>
              </a:rPr>
              <a:t>P</a:t>
            </a:r>
            <a:r>
              <a:rPr lang="fr-FR" sz="3200" b="0" dirty="0" smtClean="0">
                <a:solidFill>
                  <a:schemeClr val="accent1">
                    <a:lumMod val="20000"/>
                    <a:lumOff val="80000"/>
                  </a:schemeClr>
                </a:solidFill>
                <a:latin typeface="Freestyle Script" pitchFamily="66" charset="0"/>
              </a:rPr>
              <a:t>aris </a:t>
            </a:r>
            <a:r>
              <a:rPr lang="fr-FR" sz="3200" b="0" dirty="0" smtClean="0">
                <a:solidFill>
                  <a:schemeClr val="accent1">
                    <a:lumMod val="20000"/>
                    <a:lumOff val="80000"/>
                  </a:schemeClr>
                </a:solidFill>
                <a:latin typeface="Freestyle Script" pitchFamily="66" charset="0"/>
              </a:rPr>
              <a:t>que 6 ans plus </a:t>
            </a:r>
            <a:r>
              <a:rPr lang="fr-FR" sz="3200" b="0" dirty="0" smtClean="0">
                <a:solidFill>
                  <a:schemeClr val="accent1">
                    <a:lumMod val="20000"/>
                    <a:lumOff val="80000"/>
                  </a:schemeClr>
                </a:solidFill>
                <a:latin typeface="Freestyle Script" pitchFamily="66" charset="0"/>
              </a:rPr>
              <a:t>tard.</a:t>
            </a:r>
            <a:r>
              <a:rPr lang="fr-FR" sz="3200" b="0" dirty="0" smtClean="0"/>
              <a:t> </a:t>
            </a:r>
            <a:r>
              <a:rPr lang="fr-FR" sz="3200" b="0" dirty="0" smtClean="0">
                <a:solidFill>
                  <a:schemeClr val="accent1">
                    <a:lumMod val="20000"/>
                    <a:lumOff val="80000"/>
                  </a:schemeClr>
                </a:solidFill>
                <a:latin typeface="Freestyle Script" pitchFamily="66" charset="0"/>
              </a:rPr>
              <a:t>Le premier professeur d’Élisabeth fut son père, mais très vite, alors qu’elle a juste 12 ans, il meurt accidentellement. Après ce décès, c’est un autre peintre (Gabriel-François Doyen) qui la forme.</a:t>
            </a:r>
            <a:r>
              <a:rPr lang="fr-FR" sz="3200" b="0" dirty="0" smtClean="0"/>
              <a:t> </a:t>
            </a:r>
            <a:r>
              <a:rPr lang="fr-FR" sz="3200" b="0" dirty="0" smtClean="0">
                <a:solidFill>
                  <a:schemeClr val="accent1">
                    <a:lumMod val="20000"/>
                    <a:lumOff val="80000"/>
                  </a:schemeClr>
                </a:solidFill>
                <a:latin typeface="Freestyle Script" pitchFamily="66" charset="0"/>
              </a:rPr>
              <a:t>Ce sera la protection de Marie-Antoinette, traduite par un ordre de Louis </a:t>
            </a:r>
            <a:r>
              <a:rPr lang="fr-FR" sz="3200" b="0" dirty="0" smtClean="0">
                <a:solidFill>
                  <a:schemeClr val="accent1">
                    <a:lumMod val="20000"/>
                    <a:lumOff val="80000"/>
                  </a:schemeClr>
                </a:solidFill>
                <a:latin typeface="Freestyle Script" pitchFamily="66" charset="0"/>
              </a:rPr>
              <a:t>XVI, </a:t>
            </a:r>
            <a:r>
              <a:rPr lang="fr-FR" sz="3200" b="0" dirty="0" smtClean="0">
                <a:solidFill>
                  <a:schemeClr val="accent1">
                    <a:lumMod val="20000"/>
                    <a:lumOff val="80000"/>
                  </a:schemeClr>
                </a:solidFill>
                <a:latin typeface="Freestyle Script" pitchFamily="66" charset="0"/>
              </a:rPr>
              <a:t>qui lui permet d’être reçue à </a:t>
            </a:r>
            <a:r>
              <a:rPr lang="fr-FR" sz="3200" b="0" dirty="0" smtClean="0">
                <a:solidFill>
                  <a:schemeClr val="accent1">
                    <a:lumMod val="20000"/>
                    <a:lumOff val="80000"/>
                  </a:schemeClr>
                </a:solidFill>
                <a:latin typeface="Freestyle Script" pitchFamily="66" charset="0"/>
              </a:rPr>
              <a:t>l’Académie </a:t>
            </a:r>
            <a:r>
              <a:rPr lang="fr-FR" sz="3200" b="0" dirty="0" smtClean="0">
                <a:solidFill>
                  <a:schemeClr val="accent1">
                    <a:lumMod val="20000"/>
                    <a:lumOff val="80000"/>
                  </a:schemeClr>
                </a:solidFill>
                <a:latin typeface="Freestyle Script" pitchFamily="66" charset="0"/>
              </a:rPr>
              <a:t>royal de peinture et de sculpture.</a:t>
            </a:r>
          </a:p>
          <a:p>
            <a:endParaRPr lang="fr-FR" dirty="0" smtClean="0">
              <a:solidFill>
                <a:schemeClr val="accent1">
                  <a:lumMod val="20000"/>
                  <a:lumOff val="80000"/>
                </a:schemeClr>
              </a:solidFill>
              <a:latin typeface="Freestyle Script" pitchFamily="66" charset="0"/>
            </a:endParaRPr>
          </a:p>
          <a:p>
            <a:r>
              <a:rPr lang="fr-FR" dirty="0" err="1" smtClean="0">
                <a:solidFill>
                  <a:schemeClr val="accent1">
                    <a:lumMod val="20000"/>
                    <a:lumOff val="80000"/>
                  </a:schemeClr>
                </a:solidFill>
                <a:latin typeface="Freestyle Script" pitchFamily="66" charset="0"/>
              </a:rPr>
              <a:t>Soucre</a:t>
            </a:r>
            <a:r>
              <a:rPr lang="fr-FR" dirty="0" smtClean="0">
                <a:solidFill>
                  <a:schemeClr val="accent1">
                    <a:lumMod val="20000"/>
                    <a:lumOff val="80000"/>
                  </a:schemeClr>
                </a:solidFill>
                <a:latin typeface="Freestyle Script" pitchFamily="66" charset="0"/>
              </a:rPr>
              <a:t>: </a:t>
            </a:r>
            <a:r>
              <a:rPr lang="fr-FR" dirty="0" smtClean="0">
                <a:solidFill>
                  <a:schemeClr val="accent1">
                    <a:lumMod val="20000"/>
                    <a:lumOff val="80000"/>
                  </a:schemeClr>
                </a:solidFill>
                <a:latin typeface="Freestyle Script" pitchFamily="66" charset="0"/>
                <a:hlinkClick r:id="rId2"/>
              </a:rPr>
              <a:t>http://fr.wikipedia.org/wiki/%C3%89lisabeth_Vig%C3%A9e_Le_Brun</a:t>
            </a:r>
            <a:endParaRPr lang="fr-FR" dirty="0" smtClean="0">
              <a:solidFill>
                <a:schemeClr val="accent1">
                  <a:lumMod val="20000"/>
                  <a:lumOff val="80000"/>
                </a:schemeClr>
              </a:solidFill>
              <a:latin typeface="+mj-lt"/>
            </a:endParaRPr>
          </a:p>
          <a:p>
            <a:endParaRPr lang="fr-FR" sz="2400" dirty="0">
              <a:solidFill>
                <a:schemeClr val="accent1">
                  <a:lumMod val="20000"/>
                  <a:lumOff val="80000"/>
                </a:schemeClr>
              </a:solidFill>
              <a:latin typeface="+mj-lt"/>
            </a:endParaRPr>
          </a:p>
        </p:txBody>
      </p:sp>
      <p:pic>
        <p:nvPicPr>
          <p:cNvPr id="2050" name="Picture 2" descr="File:Lebrun, Self-portrait.jpg"/>
          <p:cNvPicPr>
            <a:picLocks noChangeAspect="1" noChangeArrowheads="1"/>
          </p:cNvPicPr>
          <p:nvPr/>
        </p:nvPicPr>
        <p:blipFill>
          <a:blip r:embed="rId3" cstate="print"/>
          <a:srcRect/>
          <a:stretch>
            <a:fillRect/>
          </a:stretch>
        </p:blipFill>
        <p:spPr bwMode="auto">
          <a:xfrm>
            <a:off x="142844" y="357166"/>
            <a:ext cx="2440102" cy="3143272"/>
          </a:xfrm>
          <a:prstGeom prst="rect">
            <a:avLst/>
          </a:prstGeom>
          <a:noFill/>
        </p:spPr>
      </p:pic>
      <p:sp>
        <p:nvSpPr>
          <p:cNvPr id="4" name="ZoneTexte 3"/>
          <p:cNvSpPr txBox="1"/>
          <p:nvPr/>
        </p:nvSpPr>
        <p:spPr>
          <a:xfrm>
            <a:off x="0" y="3714752"/>
            <a:ext cx="2214546" cy="2308324"/>
          </a:xfrm>
          <a:prstGeom prst="rect">
            <a:avLst/>
          </a:prstGeom>
          <a:noFill/>
        </p:spPr>
        <p:txBody>
          <a:bodyPr wrap="square" rtlCol="0">
            <a:spAutoFit/>
          </a:bodyPr>
          <a:lstStyle/>
          <a:p>
            <a:r>
              <a:rPr lang="fr-FR" dirty="0" smtClean="0">
                <a:hlinkClick r:id="rId4"/>
              </a:rPr>
              <a:t>http://upload.wikimedia.org/wikipedia/commons/thumb/c/c9/Lebrun%2C_Self-portrait.jpg/465px-Lebrun%2C_Self-portrait.jpg</a:t>
            </a:r>
            <a:endParaRPr lang="fr-FR"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anim calcmode="lin" valueType="num">
                                      <p:cBhvr>
                                        <p:cTn id="23"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4"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linds(horizontal)">
                                      <p:cBhvr>
                                        <p:cTn id="30" dur="5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29058" y="0"/>
            <a:ext cx="3286148" cy="1108544"/>
          </a:xfrm>
          <a:effectLst>
            <a:glow rad="139700">
              <a:schemeClr val="accent2">
                <a:satMod val="175000"/>
                <a:alpha val="40000"/>
              </a:schemeClr>
            </a:glow>
            <a:outerShdw blurRad="50800" dist="38100" dir="13500000" algn="br" rotWithShape="0">
              <a:prstClr val="black">
                <a:alpha val="40000"/>
              </a:prstClr>
            </a:outerShdw>
          </a:effectLst>
        </p:spPr>
        <p:txBody>
          <a:bodyPr>
            <a:normAutofit/>
          </a:bodyPr>
          <a:lstStyle/>
          <a:p>
            <a:pPr algn="ctr"/>
            <a:r>
              <a:rPr lang="fr-FR" sz="6600" u="sng" dirty="0" smtClean="0">
                <a:solidFill>
                  <a:schemeClr val="accent2">
                    <a:lumMod val="75000"/>
                  </a:schemeClr>
                </a:solidFill>
                <a:effectLst>
                  <a:outerShdw blurRad="38100" dist="38100" dir="2700000" algn="tl">
                    <a:srgbClr val="000000">
                      <a:alpha val="43137"/>
                    </a:srgbClr>
                  </a:outerShdw>
                </a:effectLst>
                <a:latin typeface="Freestyle Script" pitchFamily="66" charset="0"/>
              </a:rPr>
              <a:t>description</a:t>
            </a:r>
            <a:endParaRPr lang="fr-FR" sz="6600" u="sng" dirty="0">
              <a:solidFill>
                <a:schemeClr val="accent2">
                  <a:lumMod val="75000"/>
                </a:schemeClr>
              </a:solidFill>
              <a:effectLst>
                <a:outerShdw blurRad="38100" dist="38100" dir="2700000" algn="tl">
                  <a:srgbClr val="000000">
                    <a:alpha val="43137"/>
                  </a:srgbClr>
                </a:outerShdw>
              </a:effectLst>
              <a:latin typeface="Freestyle Script" pitchFamily="66" charset="0"/>
            </a:endParaRPr>
          </a:p>
        </p:txBody>
      </p:sp>
      <p:sp>
        <p:nvSpPr>
          <p:cNvPr id="3" name="Sous-titre 2"/>
          <p:cNvSpPr>
            <a:spLocks noGrp="1"/>
          </p:cNvSpPr>
          <p:nvPr>
            <p:ph type="subTitle" idx="1"/>
          </p:nvPr>
        </p:nvSpPr>
        <p:spPr>
          <a:xfrm>
            <a:off x="3571868" y="1142984"/>
            <a:ext cx="5286412" cy="5572164"/>
          </a:xfrm>
        </p:spPr>
        <p:txBody>
          <a:bodyPr>
            <a:normAutofit lnSpcReduction="10000"/>
          </a:bodyPr>
          <a:lstStyle/>
          <a:p>
            <a:r>
              <a:rPr lang="fr-FR" sz="3200" dirty="0" smtClean="0">
                <a:solidFill>
                  <a:schemeClr val="accent2">
                    <a:lumMod val="60000"/>
                    <a:lumOff val="40000"/>
                  </a:schemeClr>
                </a:solidFill>
                <a:latin typeface="Freestyle Script" pitchFamily="66" charset="0"/>
              </a:rPr>
              <a:t>Il s’agit d’un tableau officiel, où la reine est peinte avec ses  </a:t>
            </a:r>
            <a:r>
              <a:rPr lang="fr-FR" sz="3200" dirty="0" smtClean="0">
                <a:solidFill>
                  <a:schemeClr val="accent2">
                    <a:lumMod val="60000"/>
                    <a:lumOff val="40000"/>
                  </a:schemeClr>
                </a:solidFill>
                <a:latin typeface="Freestyle Script" pitchFamily="66" charset="0"/>
              </a:rPr>
              <a:t>enfants : </a:t>
            </a:r>
            <a:r>
              <a:rPr lang="fr-FR" sz="3200" dirty="0" smtClean="0">
                <a:solidFill>
                  <a:schemeClr val="accent2">
                    <a:lumMod val="60000"/>
                    <a:lumOff val="40000"/>
                  </a:schemeClr>
                </a:solidFill>
                <a:latin typeface="Freestyle Script" pitchFamily="66" charset="0"/>
              </a:rPr>
              <a:t>Madame Royale (sa fille ainée), Louis Joseph, se tiennent autour d’elle tandis que le futur Louis XVII  est sur ses genoux. Le berceau vide évoque le décès récent de son dernier enfant (Sophie-Béatrix), durant la réalisation du tableau.</a:t>
            </a:r>
          </a:p>
          <a:p>
            <a:r>
              <a:rPr lang="fr-FR" sz="3200" dirty="0" smtClean="0">
                <a:solidFill>
                  <a:schemeClr val="accent2">
                    <a:lumMod val="60000"/>
                    <a:lumOff val="40000"/>
                  </a:schemeClr>
                </a:solidFill>
                <a:latin typeface="Freestyle Script" pitchFamily="66" charset="0"/>
              </a:rPr>
              <a:t>Marie-Antoinette se tient sur un trône, soutenu par une colonne classique. Un coussin lui serre de piédestal. En arrière plan on voit une couronne et des fleurs de lys sur un meuble. Le fond est austère.</a:t>
            </a:r>
            <a:endParaRPr lang="fr-FR" sz="3200" dirty="0">
              <a:solidFill>
                <a:schemeClr val="accent2">
                  <a:lumMod val="60000"/>
                  <a:lumOff val="40000"/>
                </a:schemeClr>
              </a:solidFill>
              <a:latin typeface="Freestyle Script" pitchFamily="66" charset="0"/>
            </a:endParaRPr>
          </a:p>
        </p:txBody>
      </p:sp>
      <p:pic>
        <p:nvPicPr>
          <p:cNvPr id="4" name="Image 3" descr="http://1.bp.blogspot.com/-xb_p5AzEmmU/TpueYpRpzDI/AAAAAAAACCI/dMGU_p9AhTw/s1600/VigeeLebrun_MarieAntoinetteAndherChildren.jpg"/>
          <p:cNvPicPr/>
          <p:nvPr/>
        </p:nvPicPr>
        <p:blipFill>
          <a:blip r:embed="rId2" cstate="print"/>
          <a:srcRect/>
          <a:stretch>
            <a:fillRect/>
          </a:stretch>
        </p:blipFill>
        <p:spPr bwMode="auto">
          <a:xfrm>
            <a:off x="142844" y="642918"/>
            <a:ext cx="3357586" cy="5429288"/>
          </a:xfrm>
          <a:prstGeom prst="rect">
            <a:avLst/>
          </a:prstGeom>
          <a:noFill/>
          <a:ln w="9525">
            <a:noFill/>
            <a:miter lim="800000"/>
            <a:headEnd/>
            <a:tailEnd/>
          </a:ln>
        </p:spPr>
      </p:pic>
      <p:cxnSp>
        <p:nvCxnSpPr>
          <p:cNvPr id="17" name="Connecteur droit 16"/>
          <p:cNvCxnSpPr/>
          <p:nvPr/>
        </p:nvCxnSpPr>
        <p:spPr>
          <a:xfrm rot="5400000">
            <a:off x="6858016" y="2000240"/>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10800000">
            <a:off x="2571736" y="2071678"/>
            <a:ext cx="43577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rot="5400000">
            <a:off x="1750199" y="2893215"/>
            <a:ext cx="16430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rot="10800000">
            <a:off x="1071538" y="3643314"/>
            <a:ext cx="150019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5400000">
            <a:off x="5250661" y="246458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rot="10800000">
            <a:off x="3071802" y="2571744"/>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5400000">
            <a:off x="2678893" y="2964653"/>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5400000">
            <a:off x="6750859" y="2893215"/>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rot="10800000">
            <a:off x="1928794" y="2928934"/>
            <a:ext cx="492922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a:off x="1821637" y="3036091"/>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rot="5400000">
            <a:off x="5857884" y="335756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rot="10800000">
            <a:off x="2357422" y="3429000"/>
            <a:ext cx="35719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rot="5400000">
            <a:off x="4857752" y="5643578"/>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rot="10800000">
            <a:off x="2500298" y="5500702"/>
            <a:ext cx="242889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43306" y="0"/>
            <a:ext cx="3143256" cy="1000108"/>
          </a:xfrm>
        </p:spPr>
        <p:txBody>
          <a:bodyPr>
            <a:normAutofit fontScale="90000"/>
          </a:bodyPr>
          <a:lstStyle/>
          <a:p>
            <a:r>
              <a:rPr lang="fr-FR" sz="6600" u="sng" dirty="0" smtClean="0">
                <a:solidFill>
                  <a:schemeClr val="accent2">
                    <a:lumMod val="60000"/>
                    <a:lumOff val="40000"/>
                  </a:schemeClr>
                </a:solidFill>
                <a:effectLst>
                  <a:outerShdw blurRad="38100" dist="38100" dir="2700000" algn="tl">
                    <a:srgbClr val="000000">
                      <a:alpha val="43137"/>
                    </a:srgbClr>
                  </a:outerShdw>
                </a:effectLst>
                <a:latin typeface="Freestyle Script" pitchFamily="66" charset="0"/>
              </a:rPr>
              <a:t>ANALYSE</a:t>
            </a:r>
            <a:endParaRPr lang="fr-FR" sz="6600" u="sng" dirty="0">
              <a:solidFill>
                <a:schemeClr val="accent2">
                  <a:lumMod val="60000"/>
                  <a:lumOff val="40000"/>
                </a:schemeClr>
              </a:solidFill>
              <a:effectLst>
                <a:outerShdw blurRad="38100" dist="38100" dir="2700000" algn="tl">
                  <a:srgbClr val="000000">
                    <a:alpha val="43137"/>
                  </a:srgbClr>
                </a:outerShdw>
              </a:effectLst>
              <a:latin typeface="Freestyle Script" pitchFamily="66" charset="0"/>
            </a:endParaRPr>
          </a:p>
        </p:txBody>
      </p:sp>
      <p:sp>
        <p:nvSpPr>
          <p:cNvPr id="3" name="Espace réservé du texte 2"/>
          <p:cNvSpPr>
            <a:spLocks noGrp="1"/>
          </p:cNvSpPr>
          <p:nvPr>
            <p:ph type="body" idx="1"/>
          </p:nvPr>
        </p:nvSpPr>
        <p:spPr>
          <a:xfrm>
            <a:off x="357158" y="785794"/>
            <a:ext cx="8643998" cy="3643338"/>
          </a:xfrm>
        </p:spPr>
        <p:txBody>
          <a:bodyPr>
            <a:normAutofit fontScale="92500" lnSpcReduction="20000"/>
          </a:bodyPr>
          <a:lstStyle/>
          <a:p>
            <a:pPr algn="ctr"/>
            <a:r>
              <a:rPr lang="fr-FR" sz="3600" b="0" dirty="0" smtClean="0">
                <a:solidFill>
                  <a:schemeClr val="accent3">
                    <a:lumMod val="75000"/>
                  </a:schemeClr>
                </a:solidFill>
                <a:latin typeface="Freestyle Script" pitchFamily="66" charset="0"/>
              </a:rPr>
              <a:t>L’œuvre d’Elisabeth Louise Vigée-Lebrun  est une propagande de Marie-Antoinette .Sur le tableau, Marie-Antoinette veut faire penser que c’est une bonne mère, car le peuple la voit comme une voleuse, une dépensière… Le peuple lui reproche ses origine et aussi de tromper son mari (mais cela n’a jamais été prouvé). Le 3 octobre 1793, Marie-Antoinette est accusé d’inceste, de trahison envers la France. La </a:t>
            </a:r>
            <a:r>
              <a:rPr lang="fr-FR" sz="3600" b="0" dirty="0" smtClean="0">
                <a:solidFill>
                  <a:schemeClr val="accent3">
                    <a:lumMod val="75000"/>
                  </a:schemeClr>
                </a:solidFill>
                <a:latin typeface="Freestyle Script" pitchFamily="66" charset="0"/>
              </a:rPr>
              <a:t>propagande, mise en œuvre par Vigée-Lebrun </a:t>
            </a:r>
            <a:r>
              <a:rPr lang="fr-FR" sz="3600" b="0" dirty="0" smtClean="0">
                <a:solidFill>
                  <a:schemeClr val="accent3">
                    <a:lumMod val="75000"/>
                  </a:schemeClr>
                </a:solidFill>
                <a:latin typeface="Freestyle Script" pitchFamily="66" charset="0"/>
              </a:rPr>
              <a:t>n’a </a:t>
            </a:r>
            <a:r>
              <a:rPr lang="fr-FR" sz="3600" b="0" dirty="0" smtClean="0">
                <a:solidFill>
                  <a:schemeClr val="accent3">
                    <a:lumMod val="75000"/>
                  </a:schemeClr>
                </a:solidFill>
                <a:latin typeface="Freestyle Script" pitchFamily="66" charset="0"/>
              </a:rPr>
              <a:t>donc pas </a:t>
            </a:r>
            <a:r>
              <a:rPr lang="fr-FR" sz="3600" b="0" dirty="0" smtClean="0">
                <a:solidFill>
                  <a:schemeClr val="accent3">
                    <a:lumMod val="75000"/>
                  </a:schemeClr>
                </a:solidFill>
                <a:latin typeface="Freestyle Script" pitchFamily="66" charset="0"/>
              </a:rPr>
              <a:t>été efficace car Marie-Antoinette s’est faite guillotinée.</a:t>
            </a:r>
            <a:endParaRPr lang="fr-FR" sz="3600" b="0" dirty="0">
              <a:solidFill>
                <a:schemeClr val="accent3">
                  <a:lumMod val="75000"/>
                </a:schemeClr>
              </a:solidFill>
              <a:latin typeface="Freestyle Script" pitchFamily="66" charset="0"/>
            </a:endParaRPr>
          </a:p>
        </p:txBody>
      </p:sp>
      <p:pic>
        <p:nvPicPr>
          <p:cNvPr id="1026" name="Picture 2" descr="File:QueenMarie-AntoinetteRevolutionaryTribunal.jpg"/>
          <p:cNvPicPr>
            <a:picLocks noChangeAspect="1" noChangeArrowheads="1"/>
          </p:cNvPicPr>
          <p:nvPr/>
        </p:nvPicPr>
        <p:blipFill>
          <a:blip r:embed="rId2" cstate="print"/>
          <a:srcRect/>
          <a:stretch>
            <a:fillRect/>
          </a:stretch>
        </p:blipFill>
        <p:spPr bwMode="auto">
          <a:xfrm>
            <a:off x="3286116" y="4500570"/>
            <a:ext cx="2643206" cy="1987349"/>
          </a:xfrm>
          <a:prstGeom prst="rect">
            <a:avLst/>
          </a:prstGeom>
          <a:noFill/>
        </p:spPr>
      </p:pic>
      <p:sp>
        <p:nvSpPr>
          <p:cNvPr id="5" name="ZoneTexte 4"/>
          <p:cNvSpPr txBox="1"/>
          <p:nvPr/>
        </p:nvSpPr>
        <p:spPr>
          <a:xfrm>
            <a:off x="-857288" y="6427113"/>
            <a:ext cx="10001288" cy="430887"/>
          </a:xfrm>
          <a:prstGeom prst="rect">
            <a:avLst/>
          </a:prstGeom>
          <a:noFill/>
        </p:spPr>
        <p:txBody>
          <a:bodyPr wrap="square" rtlCol="0">
            <a:spAutoFit/>
          </a:bodyPr>
          <a:lstStyle/>
          <a:p>
            <a:pPr algn="r"/>
            <a:r>
              <a:rPr lang="fr-FR" sz="1050" u="sng" dirty="0" smtClean="0">
                <a:solidFill>
                  <a:schemeClr val="accent1">
                    <a:lumMod val="50000"/>
                  </a:schemeClr>
                </a:solidFill>
              </a:rPr>
              <a:t>Source image: </a:t>
            </a:r>
            <a:r>
              <a:rPr lang="fr-FR" sz="1050" dirty="0" smtClean="0">
                <a:solidFill>
                  <a:schemeClr val="accent1">
                    <a:lumMod val="50000"/>
                  </a:schemeClr>
                </a:solidFill>
                <a:hlinkClick r:id="rId3"/>
              </a:rPr>
              <a:t>http://upload.wikimedia.org/wikipedia/commons/thumb/a/a0/QueenMarie-AntoinetteRevolutionaryTribunal.jpg/798px-QueenMarie-AntoinetteRevolutionaryTribunal.jpg</a:t>
            </a:r>
            <a:endParaRPr lang="fr-FR" sz="1050" dirty="0">
              <a:solidFill>
                <a:schemeClr val="accent1">
                  <a:lumMod val="50000"/>
                </a:schemeClr>
              </a:solidFill>
            </a:endParaRPr>
          </a:p>
        </p:txBody>
      </p:sp>
      <p:sp>
        <p:nvSpPr>
          <p:cNvPr id="6" name="ZoneTexte 5"/>
          <p:cNvSpPr txBox="1"/>
          <p:nvPr/>
        </p:nvSpPr>
        <p:spPr>
          <a:xfrm>
            <a:off x="4071934" y="4286256"/>
            <a:ext cx="5643602" cy="261610"/>
          </a:xfrm>
          <a:prstGeom prst="rect">
            <a:avLst/>
          </a:prstGeom>
          <a:noFill/>
        </p:spPr>
        <p:txBody>
          <a:bodyPr wrap="square" rtlCol="0">
            <a:spAutoFit/>
          </a:bodyPr>
          <a:lstStyle/>
          <a:p>
            <a:r>
              <a:rPr lang="fr-FR" sz="1100" u="sng" dirty="0" smtClean="0">
                <a:solidFill>
                  <a:schemeClr val="accent1">
                    <a:lumMod val="50000"/>
                  </a:schemeClr>
                </a:solidFill>
              </a:rPr>
              <a:t>Source texte:</a:t>
            </a:r>
            <a:r>
              <a:rPr lang="fr-FR" sz="1100" dirty="0" smtClean="0">
                <a:solidFill>
                  <a:schemeClr val="accent1">
                    <a:lumMod val="50000"/>
                  </a:schemeClr>
                </a:solidFill>
                <a:hlinkClick r:id="rId4"/>
              </a:rPr>
              <a:t>http://fr.wikipedia.org/wiki/Marie-Antoinette_d%27Autriche</a:t>
            </a:r>
            <a:endParaRPr lang="fr-FR" sz="1100" dirty="0">
              <a:solidFill>
                <a:schemeClr val="accent1">
                  <a:lumMod val="50000"/>
                </a:schemeClr>
              </a:solidFill>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blinds(horizontal)">
                                      <p:cBhvr>
                                        <p:cTn id="22" dur="5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785794"/>
            <a:ext cx="6716280" cy="3170099"/>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20000" b="1" cap="none" spc="0" dirty="0" smtClean="0">
                <a:ln/>
                <a:solidFill>
                  <a:schemeClr val="accent3"/>
                </a:solidFill>
                <a:effectLst>
                  <a:outerShdw blurRad="38100" dist="38100" dir="2700000" algn="tl">
                    <a:srgbClr val="000000">
                      <a:alpha val="43137"/>
                    </a:srgbClr>
                  </a:outerShdw>
                </a:effectLst>
              </a:rPr>
              <a:t>Fin</a:t>
            </a:r>
            <a:endParaRPr lang="fr-FR" sz="20000" b="1" cap="none" spc="0" dirty="0">
              <a:ln/>
              <a:solidFill>
                <a:schemeClr val="accent3"/>
              </a:solidFill>
              <a:effectLst>
                <a:outerShdw blurRad="38100" dist="38100" dir="2700000" algn="tl">
                  <a:srgbClr val="000000">
                    <a:alpha val="43137"/>
                  </a:srgbClr>
                </a:outerShdw>
              </a:effectLst>
            </a:endParaRPr>
          </a:p>
        </p:txBody>
      </p:sp>
      <p:sp>
        <p:nvSpPr>
          <p:cNvPr id="5" name="Rectangle 4"/>
          <p:cNvSpPr/>
          <p:nvPr/>
        </p:nvSpPr>
        <p:spPr>
          <a:xfrm>
            <a:off x="1714480" y="5357826"/>
            <a:ext cx="7179138" cy="1323439"/>
          </a:xfrm>
          <a:prstGeom prst="rect">
            <a:avLst/>
          </a:prstGeom>
          <a:noFill/>
        </p:spPr>
        <p:txBody>
          <a:bodyPr wrap="square" lIns="91440" tIns="45720" rIns="91440" bIns="45720">
            <a:spAutoFit/>
          </a:bodyPr>
          <a:lstStyle/>
          <a:p>
            <a:pPr algn="ctr"/>
            <a:r>
              <a:rPr lang="fr-FR" sz="4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Fait par Manon (5°2) et Mélanie (5°3)</a:t>
            </a:r>
            <a:endParaRPr lang="fr-FR"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179</TotalTime>
  <Words>232</Words>
  <Application>Microsoft Office PowerPoint</Application>
  <PresentationFormat>Affichage à l'écran (4:3)</PresentationFormat>
  <Paragraphs>19</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Oriel</vt:lpstr>
      <vt:lpstr>Diapositive 1</vt:lpstr>
      <vt:lpstr>Diapositive 2</vt:lpstr>
      <vt:lpstr>description</vt:lpstr>
      <vt:lpstr>ANALYSE</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melanie.chollot</dc:creator>
  <cp:lastModifiedBy>Charles-Henri</cp:lastModifiedBy>
  <cp:revision>26</cp:revision>
  <dcterms:created xsi:type="dcterms:W3CDTF">2013-06-03T14:32:45Z</dcterms:created>
  <dcterms:modified xsi:type="dcterms:W3CDTF">2013-06-24T17:15:56Z</dcterms:modified>
</cp:coreProperties>
</file>