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2" r:id="rId7"/>
    <p:sldId id="263" r:id="rId8"/>
    <p:sldId id="264"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8" name="Espace réservé de la date 27"/>
          <p:cNvSpPr>
            <a:spLocks noGrp="1"/>
          </p:cNvSpPr>
          <p:nvPr>
            <p:ph type="dt" sz="half" idx="10"/>
          </p:nvPr>
        </p:nvSpPr>
        <p:spPr/>
        <p:txBody>
          <a:bodyPr/>
          <a:lstStyle>
            <a:extLst/>
          </a:lstStyle>
          <a:p>
            <a:fld id="{9F9B20C6-4D31-4561-876F-D8EB893AF2A0}" type="datetimeFigureOut">
              <a:rPr lang="fr-FR" smtClean="0"/>
              <a:pPr/>
              <a:t>24/06/2013</a:t>
            </a:fld>
            <a:endParaRPr lang="fr-FR" dirty="0"/>
          </a:p>
        </p:txBody>
      </p:sp>
      <p:sp>
        <p:nvSpPr>
          <p:cNvPr id="17" name="Espace réservé du pied de page 16"/>
          <p:cNvSpPr>
            <a:spLocks noGrp="1"/>
          </p:cNvSpPr>
          <p:nvPr>
            <p:ph type="ftr" sz="quarter" idx="11"/>
          </p:nvPr>
        </p:nvSpPr>
        <p:spPr/>
        <p:txBody>
          <a:bodyPr/>
          <a:lstStyle>
            <a:extLst/>
          </a:lstStyle>
          <a:p>
            <a:endParaRPr lang="fr-FR" dirty="0"/>
          </a:p>
        </p:txBody>
      </p:sp>
      <p:sp>
        <p:nvSpPr>
          <p:cNvPr id="29" name="Espace réservé du numéro de diapositive 28"/>
          <p:cNvSpPr>
            <a:spLocks noGrp="1"/>
          </p:cNvSpPr>
          <p:nvPr>
            <p:ph type="sldNum" sz="quarter" idx="12"/>
          </p:nvPr>
        </p:nvSpPr>
        <p:spPr/>
        <p:txBody>
          <a:bodyPr/>
          <a:lstStyle>
            <a:extLst/>
          </a:lstStyle>
          <a:p>
            <a:fld id="{5F7B26C5-F43D-435A-AF54-BA4737C2B63C}" type="slidenum">
              <a:rPr lang="fr-FR" smtClean="0"/>
              <a:pPr/>
              <a:t>‹N°›</a:t>
            </a:fld>
            <a:endParaRPr lang="fr-FR" dirty="0"/>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r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fr-FR" smtClean="0"/>
              <a:t>Cliquez pour modifier le style du titre</a:t>
            </a:r>
            <a:endParaRPr kumimoji="0" lang="en-US"/>
          </a:p>
        </p:txBody>
      </p:sp>
      <p:sp>
        <p:nvSpPr>
          <p:cNvPr id="9" name="Sous-titr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9F9B20C6-4D31-4561-876F-D8EB893AF2A0}" type="datetimeFigureOut">
              <a:rPr lang="fr-FR" smtClean="0"/>
              <a:pPr/>
              <a:t>24/06/2013</a:t>
            </a:fld>
            <a:endParaRPr lang="fr-FR" dirty="0"/>
          </a:p>
        </p:txBody>
      </p:sp>
      <p:sp>
        <p:nvSpPr>
          <p:cNvPr id="5" name="Espace réservé du pied de page 4"/>
          <p:cNvSpPr>
            <a:spLocks noGrp="1"/>
          </p:cNvSpPr>
          <p:nvPr>
            <p:ph type="ftr" sz="quarter" idx="11"/>
          </p:nvPr>
        </p:nvSpPr>
        <p:spPr/>
        <p:txBody>
          <a:bodyPr/>
          <a:lstStyle>
            <a:extLst/>
          </a:lstStyle>
          <a:p>
            <a:endParaRPr lang="fr-FR" dirty="0"/>
          </a:p>
        </p:txBody>
      </p:sp>
      <p:sp>
        <p:nvSpPr>
          <p:cNvPr id="6" name="Espace réservé du numéro de diapositive 5"/>
          <p:cNvSpPr>
            <a:spLocks noGrp="1"/>
          </p:cNvSpPr>
          <p:nvPr>
            <p:ph type="sldNum" sz="quarter" idx="12"/>
          </p:nvPr>
        </p:nvSpPr>
        <p:spPr/>
        <p:txBody>
          <a:bodyPr/>
          <a:lstStyle>
            <a:extLst/>
          </a:lstStyle>
          <a:p>
            <a:fld id="{5F7B26C5-F43D-435A-AF54-BA4737C2B63C}"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981200" cy="5851525"/>
          </a:xfrm>
        </p:spPr>
        <p:txBody>
          <a:bodyPr vert="eaVert" anchor="ct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600" y="274639"/>
            <a:ext cx="58674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9F9B20C6-4D31-4561-876F-D8EB893AF2A0}" type="datetimeFigureOut">
              <a:rPr lang="fr-FR" smtClean="0"/>
              <a:pPr/>
              <a:t>24/06/2013</a:t>
            </a:fld>
            <a:endParaRPr lang="fr-FR" dirty="0"/>
          </a:p>
        </p:txBody>
      </p:sp>
      <p:sp>
        <p:nvSpPr>
          <p:cNvPr id="5" name="Espace réservé du pied de page 4"/>
          <p:cNvSpPr>
            <a:spLocks noGrp="1"/>
          </p:cNvSpPr>
          <p:nvPr>
            <p:ph type="ftr" sz="quarter" idx="11"/>
          </p:nvPr>
        </p:nvSpPr>
        <p:spPr/>
        <p:txBody>
          <a:bodyPr/>
          <a:lstStyle>
            <a:extLst/>
          </a:lstStyle>
          <a:p>
            <a:endParaRPr lang="fr-FR" dirty="0"/>
          </a:p>
        </p:txBody>
      </p:sp>
      <p:sp>
        <p:nvSpPr>
          <p:cNvPr id="6" name="Espace réservé du numéro de diapositive 5"/>
          <p:cNvSpPr>
            <a:spLocks noGrp="1"/>
          </p:cNvSpPr>
          <p:nvPr>
            <p:ph type="sldNum" sz="quarter" idx="12"/>
          </p:nvPr>
        </p:nvSpPr>
        <p:spPr/>
        <p:txBody>
          <a:bodyPr/>
          <a:lstStyle>
            <a:extLst/>
          </a:lstStyle>
          <a:p>
            <a:fld id="{5F7B26C5-F43D-435A-AF54-BA4737C2B63C}"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9F9B20C6-4D31-4561-876F-D8EB893AF2A0}" type="datetimeFigureOut">
              <a:rPr lang="fr-FR" smtClean="0"/>
              <a:pPr/>
              <a:t>24/06/2013</a:t>
            </a:fld>
            <a:endParaRPr lang="fr-FR" dirty="0"/>
          </a:p>
        </p:txBody>
      </p:sp>
      <p:sp>
        <p:nvSpPr>
          <p:cNvPr id="5" name="Espace réservé du pied de page 4"/>
          <p:cNvSpPr>
            <a:spLocks noGrp="1"/>
          </p:cNvSpPr>
          <p:nvPr>
            <p:ph type="ftr" sz="quarter" idx="11"/>
          </p:nvPr>
        </p:nvSpPr>
        <p:spPr/>
        <p:txBody>
          <a:bodyPr/>
          <a:lstStyle>
            <a:extLst/>
          </a:lstStyle>
          <a:p>
            <a:endParaRPr lang="fr-FR" dirty="0"/>
          </a:p>
        </p:txBody>
      </p:sp>
      <p:sp>
        <p:nvSpPr>
          <p:cNvPr id="6" name="Espace réservé du numéro de diapositive 5"/>
          <p:cNvSpPr>
            <a:spLocks noGrp="1"/>
          </p:cNvSpPr>
          <p:nvPr>
            <p:ph type="sldNum" sz="quarter" idx="12"/>
          </p:nvPr>
        </p:nvSpPr>
        <p:spPr/>
        <p:txBody>
          <a:bodyPr/>
          <a:lstStyle>
            <a:extLst/>
          </a:lstStyle>
          <a:p>
            <a:fld id="{5F7B26C5-F43D-435A-AF54-BA4737C2B63C}"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4" name="Forme libre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5" name="Forme libre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3" name="Forme libre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6" name="Forme libre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7" name="Forme libre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8" name="Forme libre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9" name="Forme libre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0" name="Forme libre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1" name="Forme libre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2" name="Forme libre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3" name="Forme libre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4" name="Forme libre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5" name="Forme libre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6" name="Forme libre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7" name="Forme libre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3" name="Espace réservé du texte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9F9B20C6-4D31-4561-876F-D8EB893AF2A0}" type="datetimeFigureOut">
              <a:rPr lang="fr-FR" smtClean="0"/>
              <a:pPr/>
              <a:t>24/06/2013</a:t>
            </a:fld>
            <a:endParaRPr lang="fr-FR" dirty="0"/>
          </a:p>
        </p:txBody>
      </p:sp>
      <p:sp>
        <p:nvSpPr>
          <p:cNvPr id="5" name="Espace réservé du pied de page 4"/>
          <p:cNvSpPr>
            <a:spLocks noGrp="1"/>
          </p:cNvSpPr>
          <p:nvPr>
            <p:ph type="ftr" sz="quarter" idx="11"/>
          </p:nvPr>
        </p:nvSpPr>
        <p:spPr/>
        <p:txBody>
          <a:bodyPr/>
          <a:lstStyle>
            <a:extLst/>
          </a:lstStyle>
          <a:p>
            <a:endParaRPr lang="fr-FR" dirty="0"/>
          </a:p>
        </p:txBody>
      </p:sp>
      <p:sp>
        <p:nvSpPr>
          <p:cNvPr id="6" name="Espace réservé du numéro de diapositive 5"/>
          <p:cNvSpPr>
            <a:spLocks noGrp="1"/>
          </p:cNvSpPr>
          <p:nvPr>
            <p:ph type="sldNum" sz="quarter" idx="12"/>
          </p:nvPr>
        </p:nvSpPr>
        <p:spPr/>
        <p:txBody>
          <a:bodyPr/>
          <a:lstStyle>
            <a:extLst/>
          </a:lstStyle>
          <a:p>
            <a:fld id="{5F7B26C5-F43D-435A-AF54-BA4737C2B63C}" type="slidenum">
              <a:rPr lang="fr-FR" smtClean="0"/>
              <a:pPr/>
              <a:t>‹N°›</a:t>
            </a:fld>
            <a:endParaRPr lang="fr-FR" dirty="0"/>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r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fr-FR" smtClean="0"/>
              <a:t>Cliquez pour modifier le style du titre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512064"/>
            <a:ext cx="8229600" cy="9144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9F9B20C6-4D31-4561-876F-D8EB893AF2A0}" type="datetimeFigureOut">
              <a:rPr lang="fr-FR" smtClean="0"/>
              <a:pPr/>
              <a:t>24/06/2013</a:t>
            </a:fld>
            <a:endParaRPr lang="fr-FR" dirty="0"/>
          </a:p>
        </p:txBody>
      </p:sp>
      <p:sp>
        <p:nvSpPr>
          <p:cNvPr id="6" name="Espace réservé du pied de page 5"/>
          <p:cNvSpPr>
            <a:spLocks noGrp="1"/>
          </p:cNvSpPr>
          <p:nvPr>
            <p:ph type="ftr" sz="quarter" idx="11"/>
          </p:nvPr>
        </p:nvSpPr>
        <p:spPr/>
        <p:txBody>
          <a:bodyPr/>
          <a:lstStyle>
            <a:extLst/>
          </a:lstStyle>
          <a:p>
            <a:endParaRPr lang="fr-FR" dirty="0"/>
          </a:p>
        </p:txBody>
      </p:sp>
      <p:sp>
        <p:nvSpPr>
          <p:cNvPr id="7" name="Espace réservé du numéro de diapositive 6"/>
          <p:cNvSpPr>
            <a:spLocks noGrp="1"/>
          </p:cNvSpPr>
          <p:nvPr>
            <p:ph type="sldNum" sz="quarter" idx="12"/>
          </p:nvPr>
        </p:nvSpPr>
        <p:spPr/>
        <p:txBody>
          <a:bodyPr/>
          <a:lstStyle>
            <a:extLst/>
          </a:lstStyle>
          <a:p>
            <a:fld id="{5F7B26C5-F43D-435A-AF54-BA4737C2B63C}"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re 1"/>
          <p:cNvSpPr>
            <a:spLocks noGrp="1"/>
          </p:cNvSpPr>
          <p:nvPr>
            <p:ph type="title"/>
          </p:nvPr>
        </p:nvSpPr>
        <p:spPr>
          <a:xfrm>
            <a:off x="504824" y="512064"/>
            <a:ext cx="7772400" cy="914400"/>
          </a:xfrm>
        </p:spPr>
        <p:txBody>
          <a:bodyPr anchor="t"/>
          <a:lstStyle>
            <a:lvl1pPr>
              <a:defRPr sz="400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9F9B20C6-4D31-4561-876F-D8EB893AF2A0}" type="datetimeFigureOut">
              <a:rPr lang="fr-FR" smtClean="0"/>
              <a:pPr/>
              <a:t>24/06/2013</a:t>
            </a:fld>
            <a:endParaRPr lang="fr-FR" dirty="0"/>
          </a:p>
        </p:txBody>
      </p:sp>
      <p:sp>
        <p:nvSpPr>
          <p:cNvPr id="8" name="Espace réservé du pied de page 7"/>
          <p:cNvSpPr>
            <a:spLocks noGrp="1"/>
          </p:cNvSpPr>
          <p:nvPr>
            <p:ph type="ftr" sz="quarter" idx="11"/>
          </p:nvPr>
        </p:nvSpPr>
        <p:spPr/>
        <p:txBody>
          <a:bodyPr/>
          <a:lstStyle>
            <a:extLst/>
          </a:lstStyle>
          <a:p>
            <a:endParaRPr lang="fr-FR" dirty="0"/>
          </a:p>
        </p:txBody>
      </p:sp>
      <p:sp>
        <p:nvSpPr>
          <p:cNvPr id="9" name="Espace réservé du numéro de diapositive 8"/>
          <p:cNvSpPr>
            <a:spLocks noGrp="1"/>
          </p:cNvSpPr>
          <p:nvPr>
            <p:ph type="sldNum" sz="quarter" idx="12"/>
          </p:nvPr>
        </p:nvSpPr>
        <p:spPr/>
        <p:txBody>
          <a:bodyPr/>
          <a:lstStyle>
            <a:extLst/>
          </a:lstStyle>
          <a:p>
            <a:fld id="{5F7B26C5-F43D-435A-AF54-BA4737C2B63C}" type="slidenum">
              <a:rPr lang="fr-FR" smtClean="0"/>
              <a:pPr/>
              <a:t>‹N°›</a:t>
            </a:fld>
            <a:endParaRPr lang="fr-FR" dirty="0"/>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914400" y="512064"/>
            <a:ext cx="7772400" cy="914400"/>
          </a:xfrm>
        </p:spPr>
        <p:txBody>
          <a:bodyPr/>
          <a:lstStyle>
            <a:lvl1pPr>
              <a:defRPr sz="4000" cap="none" baseline="0"/>
            </a:lvl1pPr>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9F9B20C6-4D31-4561-876F-D8EB893AF2A0}" type="datetimeFigureOut">
              <a:rPr lang="fr-FR" smtClean="0"/>
              <a:pPr/>
              <a:t>24/06/2013</a:t>
            </a:fld>
            <a:endParaRPr lang="fr-FR" dirty="0"/>
          </a:p>
        </p:txBody>
      </p:sp>
      <p:sp>
        <p:nvSpPr>
          <p:cNvPr id="4" name="Espace réservé du pied de page 3"/>
          <p:cNvSpPr>
            <a:spLocks noGrp="1"/>
          </p:cNvSpPr>
          <p:nvPr>
            <p:ph type="ftr" sz="quarter" idx="11"/>
          </p:nvPr>
        </p:nvSpPr>
        <p:spPr/>
        <p:txBody>
          <a:bodyPr/>
          <a:lstStyle>
            <a:extLst/>
          </a:lstStyle>
          <a:p>
            <a:endParaRPr lang="fr-FR" dirty="0"/>
          </a:p>
        </p:txBody>
      </p:sp>
      <p:sp>
        <p:nvSpPr>
          <p:cNvPr id="5" name="Espace réservé du numéro de diapositive 4"/>
          <p:cNvSpPr>
            <a:spLocks noGrp="1"/>
          </p:cNvSpPr>
          <p:nvPr>
            <p:ph type="sldNum" sz="quarter" idx="12"/>
          </p:nvPr>
        </p:nvSpPr>
        <p:spPr/>
        <p:txBody>
          <a:bodyPr/>
          <a:lstStyle>
            <a:extLst/>
          </a:lstStyle>
          <a:p>
            <a:fld id="{5F7B26C5-F43D-435A-AF54-BA4737C2B63C}"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9F9B20C6-4D31-4561-876F-D8EB893AF2A0}" type="datetimeFigureOut">
              <a:rPr lang="fr-FR" smtClean="0"/>
              <a:pPr/>
              <a:t>24/06/2013</a:t>
            </a:fld>
            <a:endParaRPr lang="fr-FR" dirty="0"/>
          </a:p>
        </p:txBody>
      </p:sp>
      <p:sp>
        <p:nvSpPr>
          <p:cNvPr id="3" name="Espace réservé du pied de page 2"/>
          <p:cNvSpPr>
            <a:spLocks noGrp="1"/>
          </p:cNvSpPr>
          <p:nvPr>
            <p:ph type="ftr" sz="quarter" idx="11"/>
          </p:nvPr>
        </p:nvSpPr>
        <p:spPr/>
        <p:txBody>
          <a:bodyPr/>
          <a:lstStyle>
            <a:extLst/>
          </a:lstStyle>
          <a:p>
            <a:endParaRPr lang="fr-FR" dirty="0"/>
          </a:p>
        </p:txBody>
      </p:sp>
      <p:sp>
        <p:nvSpPr>
          <p:cNvPr id="4" name="Espace réservé du numéro de diapositive 3"/>
          <p:cNvSpPr>
            <a:spLocks noGrp="1"/>
          </p:cNvSpPr>
          <p:nvPr>
            <p:ph type="sldNum" sz="quarter" idx="12"/>
          </p:nvPr>
        </p:nvSpPr>
        <p:spPr/>
        <p:txBody>
          <a:bodyPr/>
          <a:lstStyle>
            <a:extLst/>
          </a:lstStyle>
          <a:p>
            <a:fld id="{5F7B26C5-F43D-435A-AF54-BA4737C2B63C}"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273050"/>
            <a:ext cx="8229600" cy="1162050"/>
          </a:xfrm>
        </p:spPr>
        <p:txBody>
          <a:bodyPr anchor="ctr"/>
          <a:lstStyle>
            <a:lvl1pPr algn="l">
              <a:buNone/>
              <a:defRPr sz="3600" b="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9F9B20C6-4D31-4561-876F-D8EB893AF2A0}" type="datetimeFigureOut">
              <a:rPr lang="fr-FR" smtClean="0"/>
              <a:pPr/>
              <a:t>24/06/2013</a:t>
            </a:fld>
            <a:endParaRPr lang="fr-FR" dirty="0"/>
          </a:p>
        </p:txBody>
      </p:sp>
      <p:sp>
        <p:nvSpPr>
          <p:cNvPr id="6" name="Espace réservé du pied de page 5"/>
          <p:cNvSpPr>
            <a:spLocks noGrp="1"/>
          </p:cNvSpPr>
          <p:nvPr>
            <p:ph type="ftr" sz="quarter" idx="11"/>
          </p:nvPr>
        </p:nvSpPr>
        <p:spPr/>
        <p:txBody>
          <a:bodyPr/>
          <a:lstStyle>
            <a:extLst/>
          </a:lstStyle>
          <a:p>
            <a:endParaRPr lang="fr-FR" dirty="0"/>
          </a:p>
        </p:txBody>
      </p:sp>
      <p:sp>
        <p:nvSpPr>
          <p:cNvPr id="7" name="Espace réservé du numéro de diapositive 6"/>
          <p:cNvSpPr>
            <a:spLocks noGrp="1"/>
          </p:cNvSpPr>
          <p:nvPr>
            <p:ph type="sldNum" sz="quarter" idx="12"/>
          </p:nvPr>
        </p:nvSpPr>
        <p:spPr/>
        <p:txBody>
          <a:bodyPr/>
          <a:lstStyle>
            <a:extLst/>
          </a:lstStyle>
          <a:p>
            <a:fld id="{5F7B26C5-F43D-435A-AF54-BA4737C2B63C}"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cxnSp>
        <p:nvCxnSpPr>
          <p:cNvPr id="9" name="Connecteur droit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e 9"/>
          <p:cNvGrpSpPr/>
          <p:nvPr/>
        </p:nvGrpSpPr>
        <p:grpSpPr>
          <a:xfrm rot="5400000">
            <a:off x="8514581" y="1219200"/>
            <a:ext cx="132763" cy="128466"/>
            <a:chOff x="6668087" y="1297746"/>
            <a:chExt cx="161840" cy="156602"/>
          </a:xfrm>
        </p:grpSpPr>
        <p:cxnSp>
          <p:nvCxnSpPr>
            <p:cNvPr id="15" name="Connecteur droit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r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fr-FR" dirty="0" smtClean="0"/>
              <a:t>Cliquez sur l'icône pour ajouter une image</a:t>
            </a:r>
            <a:endParaRPr kumimoji="0" lang="en-US" dirty="0"/>
          </a:p>
        </p:txBody>
      </p:sp>
      <p:sp>
        <p:nvSpPr>
          <p:cNvPr id="4" name="Espace réservé du texte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grpSp>
        <p:nvGrpSpPr>
          <p:cNvPr id="14" name="Groupe 13"/>
          <p:cNvGrpSpPr/>
          <p:nvPr/>
        </p:nvGrpSpPr>
        <p:grpSpPr>
          <a:xfrm rot="5400000">
            <a:off x="8666981" y="1371600"/>
            <a:ext cx="132763" cy="128466"/>
            <a:chOff x="6668087" y="1297746"/>
            <a:chExt cx="161840" cy="156602"/>
          </a:xfrm>
        </p:grpSpPr>
        <p:cxnSp>
          <p:nvCxnSpPr>
            <p:cNvPr id="11" name="Connecteur droit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Connecteur droit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e 17"/>
          <p:cNvGrpSpPr/>
          <p:nvPr/>
        </p:nvGrpSpPr>
        <p:grpSpPr>
          <a:xfrm rot="5400000">
            <a:off x="8320088" y="1474763"/>
            <a:ext cx="132763" cy="128466"/>
            <a:chOff x="6668087" y="1297746"/>
            <a:chExt cx="161840" cy="156602"/>
          </a:xfrm>
        </p:grpSpPr>
        <p:cxnSp>
          <p:nvCxnSpPr>
            <p:cNvPr id="19" name="Connecteur droit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Connecteur droit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Connecteur droit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Espace réservé de la date 4"/>
          <p:cNvSpPr>
            <a:spLocks noGrp="1"/>
          </p:cNvSpPr>
          <p:nvPr>
            <p:ph type="dt" sz="half" idx="10"/>
          </p:nvPr>
        </p:nvSpPr>
        <p:spPr>
          <a:xfrm>
            <a:off x="6477000" y="55499"/>
            <a:ext cx="2133600" cy="365125"/>
          </a:xfrm>
        </p:spPr>
        <p:txBody>
          <a:bodyPr/>
          <a:lstStyle>
            <a:extLst/>
          </a:lstStyle>
          <a:p>
            <a:fld id="{9F9B20C6-4D31-4561-876F-D8EB893AF2A0}" type="datetimeFigureOut">
              <a:rPr lang="fr-FR" smtClean="0"/>
              <a:pPr/>
              <a:t>24/06/2013</a:t>
            </a:fld>
            <a:endParaRPr lang="fr-FR" dirty="0"/>
          </a:p>
        </p:txBody>
      </p:sp>
      <p:sp>
        <p:nvSpPr>
          <p:cNvPr id="6" name="Espace réservé du pied de page 5"/>
          <p:cNvSpPr>
            <a:spLocks noGrp="1"/>
          </p:cNvSpPr>
          <p:nvPr>
            <p:ph type="ftr" sz="quarter" idx="11"/>
          </p:nvPr>
        </p:nvSpPr>
        <p:spPr>
          <a:xfrm>
            <a:off x="914400" y="55499"/>
            <a:ext cx="5562600" cy="365125"/>
          </a:xfrm>
        </p:spPr>
        <p:txBody>
          <a:bodyPr/>
          <a:lstStyle>
            <a:extLst/>
          </a:lstStyle>
          <a:p>
            <a:endParaRPr lang="fr-FR" dirty="0"/>
          </a:p>
        </p:txBody>
      </p:sp>
      <p:sp>
        <p:nvSpPr>
          <p:cNvPr id="7" name="Espace réservé du numéro de diapositive 6"/>
          <p:cNvSpPr>
            <a:spLocks noGrp="1"/>
          </p:cNvSpPr>
          <p:nvPr>
            <p:ph type="sldNum" sz="quarter" idx="12"/>
          </p:nvPr>
        </p:nvSpPr>
        <p:spPr>
          <a:xfrm>
            <a:off x="8610600" y="55499"/>
            <a:ext cx="457200" cy="365125"/>
          </a:xfrm>
        </p:spPr>
        <p:txBody>
          <a:bodyPr/>
          <a:lstStyle>
            <a:extLst/>
          </a:lstStyle>
          <a:p>
            <a:fld id="{5F7B26C5-F43D-435A-AF54-BA4737C2B63C}"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Espace réservé du titre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9F9B20C6-4D31-4561-876F-D8EB893AF2A0}" type="datetimeFigureOut">
              <a:rPr lang="fr-FR" smtClean="0"/>
              <a:pPr/>
              <a:t>24/06/2013</a:t>
            </a:fld>
            <a:endParaRPr lang="fr-FR" dirty="0"/>
          </a:p>
        </p:txBody>
      </p:sp>
      <p:sp>
        <p:nvSpPr>
          <p:cNvPr id="3" name="Espace réservé du pied de page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fr-FR" dirty="0"/>
          </a:p>
        </p:txBody>
      </p:sp>
      <p:sp>
        <p:nvSpPr>
          <p:cNvPr id="23" name="Espace réservé du numéro de diapositive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5F7B26C5-F43D-435A-AF54-BA4737C2B63C}" type="slidenum">
              <a:rPr lang="fr-FR" smtClean="0"/>
              <a:pPr/>
              <a:t>‹N°›</a:t>
            </a:fld>
            <a:endParaRPr lang="fr-FR" dirty="0"/>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hyperlink" Target="http://upload.wikimedia.org/wikipedia/commons/thumb/4/44/Giovanni_Bellini_-_Saint_Francis_in_the_Desert_-_Google_Art_Project-x1-y1.jpg/601px-Giovanni_Bellini_-_Saint_Francis_in_the_Desert_-_Google_Art_Project-x1-y1.jpg" TargetMode="External"/><Relationship Id="rId4" Type="http://schemas.openxmlformats.org/officeDocument/2006/relationships/hyperlink" Target="http://upload.wikimedia.org/wikipedia/commons/thumb/b/bb/Giovanni_Bellini_-_Saint_Francis_in_the_Desert_-_Google_Art_Project-x0-y0.jpg/600px-Giovanni_Bellini_-_Saint_Francis_in_the_Desert_-_Google_Art_Project-x0-y0.jp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fr.wikipedia.org/wiki/Giovanni_Bellini" TargetMode="External"/><Relationship Id="rId2" Type="http://schemas.openxmlformats.org/officeDocument/2006/relationships/hyperlink" Target="http://translate.google.fr/translate?hl=fr&amp;sl=en&amp;u=http://en.wikipedia.org/wiki/File:Giovanni_Bellini_-_Saint_Francis_in_the_Desert_-_Google_Art_Project.jpg&amp;prev=/search?q=st+francois+d%C3%A9sert+giovanni+bellini&amp;safe=vss&amp;biw=1440%252" TargetMode="External"/><Relationship Id="rId1" Type="http://schemas.openxmlformats.org/officeDocument/2006/relationships/slideLayout" Target="../slideLayouts/slideLayout2.xml"/><Relationship Id="rId4" Type="http://schemas.openxmlformats.org/officeDocument/2006/relationships/hyperlink" Target="http://www.youtube.com/watch?v=z95X_FDvJNo"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28662" y="5357826"/>
            <a:ext cx="7772400" cy="1975104"/>
          </a:xfrm>
        </p:spPr>
        <p:txBody>
          <a:bodyPr/>
          <a:lstStyle/>
          <a:p>
            <a:r>
              <a:rPr lang="fr-FR" dirty="0" smtClean="0"/>
              <a:t>St François en extase </a:t>
            </a:r>
            <a:endParaRPr lang="fr-FR" dirty="0"/>
          </a:p>
        </p:txBody>
      </p:sp>
      <p:sp>
        <p:nvSpPr>
          <p:cNvPr id="3" name="Sous-titre 2"/>
          <p:cNvSpPr>
            <a:spLocks noGrp="1"/>
          </p:cNvSpPr>
          <p:nvPr>
            <p:ph type="subTitle" idx="1"/>
          </p:nvPr>
        </p:nvSpPr>
        <p:spPr>
          <a:xfrm>
            <a:off x="928662" y="3857628"/>
            <a:ext cx="7772400" cy="1508760"/>
          </a:xfrm>
        </p:spPr>
        <p:txBody>
          <a:bodyPr/>
          <a:lstStyle/>
          <a:p>
            <a:r>
              <a:rPr lang="fr-FR" dirty="0" smtClean="0"/>
              <a:t>Giovanni Bellini (1480) </a:t>
            </a:r>
            <a:endParaRPr lang="fr-FR" dirty="0"/>
          </a:p>
        </p:txBody>
      </p:sp>
      <p:sp>
        <p:nvSpPr>
          <p:cNvPr id="4" name="Cadre 3"/>
          <p:cNvSpPr/>
          <p:nvPr/>
        </p:nvSpPr>
        <p:spPr>
          <a:xfrm>
            <a:off x="1857356" y="214290"/>
            <a:ext cx="5214974" cy="4429156"/>
          </a:xfrm>
          <a:prstGeom prst="fram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fr-FR" dirty="0">
              <a:solidFill>
                <a:schemeClr val="tx1"/>
              </a:solidFill>
            </a:endParaRPr>
          </a:p>
        </p:txBody>
      </p:sp>
      <p:pic>
        <p:nvPicPr>
          <p:cNvPr id="5" name="Espace réservé du contenu 3" descr="http://upload.wikimedia.org/wikipedia/commons/thumb/0/08/Giovanni_Bellini_St_Francis_in_Ecstasy.jpg/683px-Giovanni_Bellini_St_Francis_in_Ecstasy.jpg"/>
          <p:cNvPicPr>
            <a:picLocks/>
          </p:cNvPicPr>
          <p:nvPr/>
        </p:nvPicPr>
        <p:blipFill>
          <a:blip r:embed="rId2" cstate="print"/>
          <a:srcRect/>
          <a:stretch>
            <a:fillRect/>
          </a:stretch>
        </p:blipFill>
        <p:spPr bwMode="auto">
          <a:xfrm>
            <a:off x="2285984" y="642918"/>
            <a:ext cx="4286280" cy="3429024"/>
          </a:xfrm>
          <a:prstGeom prst="rect">
            <a:avLst/>
          </a:prstGeom>
          <a:noFill/>
          <a:ln w="9525">
            <a:noFill/>
            <a:miter lim="800000"/>
            <a:headEnd/>
            <a:tailEnd/>
          </a:ln>
        </p:spPr>
      </p:pic>
      <p:sp>
        <p:nvSpPr>
          <p:cNvPr id="6" name="Rectangle 5"/>
          <p:cNvSpPr/>
          <p:nvPr/>
        </p:nvSpPr>
        <p:spPr>
          <a:xfrm>
            <a:off x="7215206" y="785794"/>
            <a:ext cx="1785950" cy="1200329"/>
          </a:xfrm>
          <a:prstGeom prst="rect">
            <a:avLst/>
          </a:prstGeom>
        </p:spPr>
        <p:txBody>
          <a:bodyPr wrap="square">
            <a:spAutoFit/>
          </a:bodyPr>
          <a:lstStyle/>
          <a:p>
            <a:r>
              <a:rPr lang="fr-FR" sz="900" dirty="0" smtClean="0"/>
              <a:t>http://upload.wikimedia.org/wikipedia/commons/thumb/d/d7/Giovanni_Bellini_-_Saint_Francis_in_the_Desert_-_Google_Art_Project.jpg/683px-Giovanni_Bellini_-_Saint_Francis_in_the_Desert_-_Google_Art_Project.jpg</a:t>
            </a:r>
            <a:endParaRPr lang="fr-FR" sz="900" dirty="0"/>
          </a:p>
        </p:txBody>
      </p:sp>
    </p:spTree>
  </p:cSld>
  <p:clrMapOvr>
    <a:masterClrMapping/>
  </p:clrMapOvr>
  <p:transition advTm="10000">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par>
                          <p:cTn id="10" fill="hold">
                            <p:stCondLst>
                              <p:cond delay="760"/>
                            </p:stCondLst>
                            <p:childTnLst>
                              <p:par>
                                <p:cTn id="11" presetID="48" presetClass="entr" presetSubtype="0" accel="5000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6" dur="1000"/>
                                        <p:tgtEl>
                                          <p:spTgt spid="3">
                                            <p:txEl>
                                              <p:pRg st="0" end="0"/>
                                            </p:txEl>
                                          </p:spTgt>
                                        </p:tgtEl>
                                      </p:cBhvr>
                                    </p:animEffect>
                                  </p:childTnLst>
                                </p:cTn>
                              </p:par>
                            </p:childTnLst>
                          </p:cTn>
                        </p:par>
                        <p:par>
                          <p:cTn id="17" fill="hold">
                            <p:stCondLst>
                              <p:cond delay="1760"/>
                            </p:stCondLst>
                            <p:childTnLst>
                              <p:par>
                                <p:cTn id="18" presetID="5" presetClass="entr" presetSubtype="10" fill="hold" nodeType="after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checkerboard(across)">
                                      <p:cBhvr>
                                        <p:cTn id="20" dur="500"/>
                                        <p:tgtEl>
                                          <p:spTgt spid="5"/>
                                        </p:tgtEl>
                                      </p:cBhvr>
                                    </p:animEffect>
                                  </p:childTnLst>
                                </p:cTn>
                              </p:par>
                            </p:childTnLst>
                          </p:cTn>
                        </p:par>
                        <p:par>
                          <p:cTn id="21" fill="hold">
                            <p:stCondLst>
                              <p:cond delay="2260"/>
                            </p:stCondLst>
                            <p:childTnLst>
                              <p:par>
                                <p:cTn id="22" presetID="19" presetClass="entr" presetSubtype="10" fill="hold" grpId="0" nodeType="after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p:cTn id="24" dur="5000" fill="hold"/>
                                        <p:tgtEl>
                                          <p:spTgt spid="4"/>
                                        </p:tgtEl>
                                        <p:attrNameLst>
                                          <p:attrName>ppt_w</p:attrName>
                                        </p:attrNameLst>
                                      </p:cBhvr>
                                      <p:tavLst>
                                        <p:tav tm="0" fmla="#ppt_w*sin(2.5*pi*$)">
                                          <p:val>
                                            <p:fltVal val="0"/>
                                          </p:val>
                                        </p:tav>
                                        <p:tav tm="100000">
                                          <p:val>
                                            <p:fltVal val="1"/>
                                          </p:val>
                                        </p:tav>
                                      </p:tavLst>
                                    </p:anim>
                                    <p:anim calcmode="lin" valueType="num">
                                      <p:cBhvr>
                                        <p:cTn id="25" dur="5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pic>
        <p:nvPicPr>
          <p:cNvPr id="4" name="Espace réservé du contenu 3" descr="http://upload.wikimedia.org/wikipedia/commons/thumb/0/08/Giovanni_Bellini_St_Francis_in_Ecstasy.jpg/683px-Giovanni_Bellini_St_Francis_in_Ecstasy.jpg"/>
          <p:cNvPicPr>
            <a:picLocks noGrp="1"/>
          </p:cNvPicPr>
          <p:nvPr>
            <p:ph idx="1"/>
          </p:nvPr>
        </p:nvPicPr>
        <p:blipFill>
          <a:blip r:embed="rId2" cstate="print"/>
          <a:srcRect/>
          <a:stretch>
            <a:fillRect/>
          </a:stretch>
        </p:blipFill>
        <p:spPr bwMode="auto">
          <a:xfrm>
            <a:off x="785786" y="0"/>
            <a:ext cx="7786742" cy="6215106"/>
          </a:xfrm>
          <a:prstGeom prst="rect">
            <a:avLst/>
          </a:prstGeom>
          <a:noFill/>
          <a:ln w="9525">
            <a:noFill/>
            <a:miter lim="800000"/>
            <a:headEnd/>
            <a:tailEnd/>
          </a:ln>
        </p:spPr>
      </p:pic>
      <p:sp>
        <p:nvSpPr>
          <p:cNvPr id="5" name="Rectangle 4"/>
          <p:cNvSpPr/>
          <p:nvPr/>
        </p:nvSpPr>
        <p:spPr>
          <a:xfrm>
            <a:off x="428596" y="6286520"/>
            <a:ext cx="8715404" cy="400110"/>
          </a:xfrm>
          <a:prstGeom prst="rect">
            <a:avLst/>
          </a:prstGeom>
        </p:spPr>
        <p:txBody>
          <a:bodyPr wrap="square">
            <a:spAutoFit/>
          </a:bodyPr>
          <a:lstStyle/>
          <a:p>
            <a:r>
              <a:rPr lang="fr-FR" sz="1000" dirty="0" smtClean="0"/>
              <a:t>http://upload.wikimedia.org/wikipedia/commons/thumb/d/d7/Giovanni_Bellini_-_Saint_Francis_in_the_Desert_-_Google_Art_Project.jpg/683px-Giovanni_Bellini_-_Saint_Francis_in_the_Desert_-_Google_Art_Project.jpg</a:t>
            </a:r>
            <a:endParaRPr lang="fr-FR" sz="1000" dirty="0"/>
          </a:p>
        </p:txBody>
      </p:sp>
    </p:spTree>
  </p:cSld>
  <p:clrMapOvr>
    <a:masterClrMapping/>
  </p:clrMapOvr>
  <p:transition advTm="500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8" presetClass="entr" presetSubtype="0" accel="100000"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strVal val="#ppt_w*2.5"/>
                                          </p:val>
                                        </p:tav>
                                        <p:tav tm="100000">
                                          <p:val>
                                            <p:strVal val="#ppt_w"/>
                                          </p:val>
                                        </p:tav>
                                      </p:tavLst>
                                    </p:anim>
                                    <p:anim calcmode="lin" valueType="num">
                                      <p:cBhvr>
                                        <p:cTn id="13" dur="500" fill="hold"/>
                                        <p:tgtEl>
                                          <p:spTgt spid="5"/>
                                        </p:tgtEl>
                                        <p:attrNameLst>
                                          <p:attrName>ppt_h</p:attrName>
                                        </p:attrNameLst>
                                      </p:cBhvr>
                                      <p:tavLst>
                                        <p:tav tm="0">
                                          <p:val>
                                            <p:strVal val="#ppt_h*0.01"/>
                                          </p:val>
                                        </p:tav>
                                        <p:tav tm="100000">
                                          <p:val>
                                            <p:strVal val="#ppt_h"/>
                                          </p:val>
                                        </p:tav>
                                      </p:tavLst>
                                    </p:anim>
                                    <p:anim calcmode="lin" valueType="num">
                                      <p:cBhvr>
                                        <p:cTn id="14" dur="500" fill="hold"/>
                                        <p:tgtEl>
                                          <p:spTgt spid="5"/>
                                        </p:tgtEl>
                                        <p:attrNameLst>
                                          <p:attrName>ppt_x</p:attrName>
                                        </p:attrNameLst>
                                      </p:cBhvr>
                                      <p:tavLst>
                                        <p:tav tm="0">
                                          <p:val>
                                            <p:strVal val="#ppt_x"/>
                                          </p:val>
                                        </p:tav>
                                        <p:tav tm="100000">
                                          <p:val>
                                            <p:strVal val="#ppt_x"/>
                                          </p:val>
                                        </p:tav>
                                      </p:tavLst>
                                    </p:anim>
                                    <p:anim calcmode="lin" valueType="num">
                                      <p:cBhvr>
                                        <p:cTn id="15" dur="500" fill="hold"/>
                                        <p:tgtEl>
                                          <p:spTgt spid="5"/>
                                        </p:tgtEl>
                                        <p:attrNameLst>
                                          <p:attrName>ppt_y</p:attrName>
                                        </p:attrNameLst>
                                      </p:cBhvr>
                                      <p:tavLst>
                                        <p:tav tm="0">
                                          <p:val>
                                            <p:strVal val="#ppt_h+1"/>
                                          </p:val>
                                        </p:tav>
                                        <p:tav tm="100000">
                                          <p:val>
                                            <p:strVal val="#ppt_y"/>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fr-FR" dirty="0" smtClean="0"/>
              <a:t>Présentation de l’œuvre</a:t>
            </a:r>
            <a:endParaRPr lang="fr-FR" dirty="0"/>
          </a:p>
        </p:txBody>
      </p:sp>
      <p:sp>
        <p:nvSpPr>
          <p:cNvPr id="3" name="Espace réservé du contenu 2"/>
          <p:cNvSpPr>
            <a:spLocks noGrp="1"/>
          </p:cNvSpPr>
          <p:nvPr>
            <p:ph idx="1"/>
          </p:nvPr>
        </p:nvSpPr>
        <p:spPr/>
        <p:txBody>
          <a:bodyPr/>
          <a:lstStyle/>
          <a:p>
            <a:r>
              <a:rPr lang="fr-FR" dirty="0" smtClean="0"/>
              <a:t>Le tableau a été commandé par Giovanni Michiel. </a:t>
            </a:r>
          </a:p>
          <a:p>
            <a:r>
              <a:rPr lang="fr-FR" dirty="0" smtClean="0"/>
              <a:t>Il a été peint en 1480</a:t>
            </a:r>
          </a:p>
          <a:p>
            <a:pPr algn="just"/>
            <a:r>
              <a:rPr lang="fr-FR" dirty="0" smtClean="0"/>
              <a:t>Giovanni Bellini est né </a:t>
            </a:r>
            <a:r>
              <a:rPr lang="fr-FR" dirty="0" smtClean="0"/>
              <a:t>à </a:t>
            </a:r>
            <a:r>
              <a:rPr lang="fr-FR" dirty="0" smtClean="0"/>
              <a:t>Venise en 1430. Il est un peintre italien de la Renaissance, considéré comme le précurseur de l'école vénitienne</a:t>
            </a:r>
          </a:p>
          <a:p>
            <a:pPr>
              <a:buNone/>
            </a:pPr>
            <a:endParaRPr lang="fr-FR" dirty="0" smtClean="0"/>
          </a:p>
          <a:p>
            <a:endParaRPr lang="fr-FR" dirty="0"/>
          </a:p>
        </p:txBody>
      </p:sp>
    </p:spTree>
  </p:cSld>
  <p:clrMapOvr>
    <a:masterClrMapping/>
  </p:clrMapOvr>
  <p:transition advTm="10000">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par>
                          <p:cTn id="8" fill="hold">
                            <p:stCondLst>
                              <p:cond delay="500"/>
                            </p:stCondLst>
                            <p:childTnLst>
                              <p:par>
                                <p:cTn id="9" presetID="39" presetClass="entr" presetSubtype="0" accel="10000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2"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3"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15" fill="hold">
                            <p:stCondLst>
                              <p:cond delay="1000"/>
                            </p:stCondLst>
                            <p:childTnLst>
                              <p:par>
                                <p:cTn id="16" presetID="50" presetClass="entr" presetSubtype="0" decel="100000" fill="hold" nodeType="afterEffect">
                                  <p:stCondLst>
                                    <p:cond delay="0"/>
                                  </p:stCondLst>
                                  <p:iterate type="lt">
                                    <p:tmPct val="0"/>
                                  </p:iterate>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19"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0" dur="1000"/>
                                        <p:tgtEl>
                                          <p:spTgt spid="3">
                                            <p:txEl>
                                              <p:pRg st="1" end="1"/>
                                            </p:txEl>
                                          </p:spTgt>
                                        </p:tgtEl>
                                      </p:cBhvr>
                                    </p:animEffect>
                                  </p:childTnLst>
                                </p:cTn>
                              </p:par>
                            </p:childTnLst>
                          </p:cTn>
                        </p:par>
                        <p:par>
                          <p:cTn id="21" fill="hold">
                            <p:stCondLst>
                              <p:cond delay="2000"/>
                            </p:stCondLst>
                            <p:childTnLst>
                              <p:par>
                                <p:cTn id="22" presetID="31" presetClass="entr" presetSubtype="0" fill="hold" nodeType="afterEffect">
                                  <p:stCondLst>
                                    <p:cond delay="0"/>
                                  </p:stCondLst>
                                  <p:iterate type="lt">
                                    <p:tmPct val="5000"/>
                                  </p:iterate>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5"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6"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14348" y="357166"/>
            <a:ext cx="7772400" cy="6069832"/>
          </a:xfrm>
        </p:spPr>
        <p:txBody>
          <a:bodyPr>
            <a:normAutofit fontScale="92500" lnSpcReduction="10000"/>
          </a:bodyPr>
          <a:lstStyle/>
          <a:p>
            <a:pPr algn="just"/>
            <a:r>
              <a:rPr lang="fr-FR" sz="1800" dirty="0" smtClean="0"/>
              <a:t>C’est dans l’atelier paternel que Giovanni apprend son métier de peintre. Plus tard, le coloris de Giovanni est plus profond, plus homogène et joue déjà un grand rôle dans la représentation du relief. Il y a plus d’humanité dans les sentiments exprimés, tendresse, joie ou douleur. La nature est représentée, ce qui est nouveau : souvent les compositions se détachent sur un fond de paysage où l’on reconnaît la campagne ou les collines de Vénétie.</a:t>
            </a:r>
          </a:p>
          <a:p>
            <a:r>
              <a:rPr lang="fr-FR" sz="1800" dirty="0" smtClean="0"/>
              <a:t>Les </a:t>
            </a:r>
            <a:r>
              <a:rPr lang="fr-FR" sz="1800" dirty="0" smtClean="0"/>
              <a:t>premières </a:t>
            </a:r>
            <a:r>
              <a:rPr lang="fr-FR" sz="1800" dirty="0" err="1" smtClean="0"/>
              <a:t>oeuvres</a:t>
            </a:r>
            <a:r>
              <a:rPr lang="fr-FR" sz="1800" dirty="0" smtClean="0"/>
              <a:t> </a:t>
            </a:r>
            <a:r>
              <a:rPr lang="fr-FR" sz="1800" dirty="0" smtClean="0"/>
              <a:t>sont des petits panneaux peints alors qu’il n’a que 21 ans, telle la </a:t>
            </a:r>
            <a:r>
              <a:rPr lang="fr-FR" sz="1800" i="1" dirty="0" smtClean="0"/>
              <a:t>Pietà</a:t>
            </a:r>
            <a:r>
              <a:rPr lang="fr-FR" sz="1800" dirty="0" smtClean="0"/>
              <a:t>, qui groupe, selon un thème fréquent chez les Bellini, les figures de la Vierge, de Saint Jean l’Évangéliste et du Christ au Tombeau. On peut dater de la même année la </a:t>
            </a:r>
            <a:r>
              <a:rPr lang="fr-FR" sz="1800" i="1" dirty="0" smtClean="0"/>
              <a:t>Transfiguration</a:t>
            </a:r>
            <a:r>
              <a:rPr lang="fr-FR" sz="1800" dirty="0" smtClean="0"/>
              <a:t> et l</a:t>
            </a:r>
            <a:r>
              <a:rPr lang="fr-FR" sz="1800" i="1" dirty="0" smtClean="0"/>
              <a:t>e Christ au mont des Oliviers</a:t>
            </a:r>
            <a:r>
              <a:rPr lang="fr-FR" sz="1800" dirty="0" smtClean="0"/>
              <a:t>. C’est à 31 ans que Giovanni commence à multiplier les variations sur un thème qu’il ne cessera d’exploiter : celui de la </a:t>
            </a:r>
            <a:r>
              <a:rPr lang="fr-FR" sz="1800" i="1" dirty="0" smtClean="0"/>
              <a:t>Vierge à l’Enfant</a:t>
            </a:r>
            <a:r>
              <a:rPr lang="fr-FR" sz="1800" dirty="0" smtClean="0"/>
              <a:t>.</a:t>
            </a:r>
          </a:p>
          <a:p>
            <a:r>
              <a:rPr lang="fr-FR" sz="1800" dirty="0" smtClean="0"/>
              <a:t>C’est entre 1470 et 1475 que Bellini doit se rendre </a:t>
            </a:r>
          </a:p>
          <a:p>
            <a:pPr>
              <a:buNone/>
            </a:pPr>
            <a:r>
              <a:rPr lang="fr-FR" sz="1800" dirty="0" smtClean="0"/>
              <a:t>à Rimini pour peindre le retable de </a:t>
            </a:r>
            <a:r>
              <a:rPr lang="fr-FR" sz="1800" i="1" dirty="0" smtClean="0"/>
              <a:t>San Francesco</a:t>
            </a:r>
            <a:r>
              <a:rPr lang="fr-FR" sz="1800" dirty="0" smtClean="0"/>
              <a:t> qui</a:t>
            </a:r>
          </a:p>
          <a:p>
            <a:pPr>
              <a:buNone/>
            </a:pPr>
            <a:r>
              <a:rPr lang="fr-FR" sz="1800" dirty="0" smtClean="0"/>
              <a:t> marque un tournant capital dans sa carrière. Les </a:t>
            </a:r>
          </a:p>
          <a:p>
            <a:pPr>
              <a:buNone/>
            </a:pPr>
            <a:r>
              <a:rPr lang="fr-FR" sz="1800" dirty="0" smtClean="0"/>
              <a:t>années suivantes donneront à Bellini l’épanouissement</a:t>
            </a:r>
          </a:p>
          <a:p>
            <a:pPr>
              <a:buNone/>
            </a:pPr>
            <a:r>
              <a:rPr lang="fr-FR" sz="1800" dirty="0" smtClean="0"/>
              <a:t> de ses moyens. Cette période est celle de l’équilibre entre </a:t>
            </a:r>
          </a:p>
          <a:p>
            <a:pPr>
              <a:buNone/>
            </a:pPr>
            <a:r>
              <a:rPr lang="fr-FR" sz="1800" dirty="0" smtClean="0"/>
              <a:t>la forme et les couleurs, plus belles les unes que les autres.</a:t>
            </a:r>
          </a:p>
          <a:p>
            <a:r>
              <a:rPr lang="fr-FR" sz="1800" dirty="0" smtClean="0"/>
              <a:t>Un climat spirituel se fait ressentir et une certaine poésie émane du paysage. Son importance est primordiale dans plusieurs panneaux peints entre la 46</a:t>
            </a:r>
            <a:r>
              <a:rPr lang="fr-FR" sz="1800" baseline="30000" dirty="0" smtClean="0"/>
              <a:t>e</a:t>
            </a:r>
            <a:r>
              <a:rPr lang="fr-FR" sz="1800" dirty="0" smtClean="0"/>
              <a:t> et 56</a:t>
            </a:r>
            <a:r>
              <a:rPr lang="fr-FR" sz="1800" baseline="30000" dirty="0" smtClean="0"/>
              <a:t>e</a:t>
            </a:r>
            <a:r>
              <a:rPr lang="fr-FR" sz="1800" dirty="0" smtClean="0"/>
              <a:t> année du peintre, tels le </a:t>
            </a:r>
            <a:r>
              <a:rPr lang="fr-FR" sz="1800" i="1" dirty="0" smtClean="0"/>
              <a:t>Saint François recevant les stigmates</a:t>
            </a:r>
            <a:r>
              <a:rPr lang="fr-FR" sz="1800" dirty="0" smtClean="0"/>
              <a:t> et la lumineuse </a:t>
            </a:r>
            <a:r>
              <a:rPr lang="fr-FR" sz="1800" i="1" dirty="0" smtClean="0"/>
              <a:t>Transfiguration</a:t>
            </a:r>
            <a:r>
              <a:rPr lang="fr-FR" sz="1800" dirty="0" smtClean="0"/>
              <a:t> ; plus tardive est l’</a:t>
            </a:r>
            <a:r>
              <a:rPr lang="fr-FR" sz="1800" i="1" dirty="0" smtClean="0"/>
              <a:t>Allégorie mystique</a:t>
            </a:r>
            <a:r>
              <a:rPr lang="fr-FR" sz="1800" dirty="0" smtClean="0"/>
              <a:t> des Offices.</a:t>
            </a:r>
          </a:p>
          <a:p>
            <a:pPr>
              <a:buNone/>
            </a:pPr>
            <a:endParaRPr lang="fr-FR" sz="1400" dirty="0"/>
          </a:p>
        </p:txBody>
      </p:sp>
      <p:pic>
        <p:nvPicPr>
          <p:cNvPr id="5" name="Image 4" descr="bellinni.jpg"/>
          <p:cNvPicPr>
            <a:picLocks noChangeAspect="1"/>
          </p:cNvPicPr>
          <p:nvPr/>
        </p:nvPicPr>
        <p:blipFill>
          <a:blip r:embed="rId2" cstate="print"/>
          <a:stretch>
            <a:fillRect/>
          </a:stretch>
        </p:blipFill>
        <p:spPr>
          <a:xfrm>
            <a:off x="6500825" y="3143248"/>
            <a:ext cx="1463247" cy="1928826"/>
          </a:xfrm>
          <a:prstGeom prst="rect">
            <a:avLst/>
          </a:prstGeom>
        </p:spPr>
      </p:pic>
      <p:sp>
        <p:nvSpPr>
          <p:cNvPr id="6" name="Rectangle 5"/>
          <p:cNvSpPr/>
          <p:nvPr/>
        </p:nvSpPr>
        <p:spPr>
          <a:xfrm>
            <a:off x="8286776" y="3000372"/>
            <a:ext cx="714380" cy="3000821"/>
          </a:xfrm>
          <a:prstGeom prst="rect">
            <a:avLst/>
          </a:prstGeom>
        </p:spPr>
        <p:txBody>
          <a:bodyPr wrap="square">
            <a:spAutoFit/>
          </a:bodyPr>
          <a:lstStyle/>
          <a:p>
            <a:r>
              <a:rPr lang="fr-FR" sz="900" dirty="0" smtClean="0"/>
              <a:t>http://upload.wikimedia.org/wikipedia/commons/thumb/1/11/Giovanni_Bellini_Felt%C3%A9telezett%C3%96narck%C3%A9peKJ.jpg/220px-Giovanni_Bellini_Felt%C3%A9telezett%C3%96narck%C3%A9peKJ.jpg</a:t>
            </a:r>
            <a:endParaRPr lang="fr-FR" sz="900" dirty="0"/>
          </a:p>
        </p:txBody>
      </p:sp>
    </p:spTree>
  </p:cSld>
  <p:clrMapOvr>
    <a:masterClrMapping/>
  </p:clrMapOvr>
  <p:transition advTm="30000">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par>
                          <p:cTn id="10" fill="hold">
                            <p:stCondLst>
                              <p:cond delay="1000"/>
                            </p:stCondLst>
                            <p:childTnLst>
                              <p:par>
                                <p:cTn id="11" presetID="10"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2000"/>
                                        <p:tgtEl>
                                          <p:spTgt spid="3">
                                            <p:txEl>
                                              <p:pRg st="1" end="1"/>
                                            </p:txEl>
                                          </p:spTgt>
                                        </p:tgtEl>
                                      </p:cBhvr>
                                    </p:animEffect>
                                  </p:childTnLst>
                                </p:cTn>
                              </p:par>
                            </p:childTnLst>
                          </p:cTn>
                        </p:par>
                        <p:par>
                          <p:cTn id="14" fill="hold">
                            <p:stCondLst>
                              <p:cond delay="3000"/>
                            </p:stCondLst>
                            <p:childTnLst>
                              <p:par>
                                <p:cTn id="15" presetID="53" presetClass="entr" presetSubtype="0"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childTnLst>
                          </p:cTn>
                        </p:par>
                        <p:par>
                          <p:cTn id="20" fill="hold">
                            <p:stCondLst>
                              <p:cond delay="3500"/>
                            </p:stCondLst>
                            <p:childTnLst>
                              <p:par>
                                <p:cTn id="21" presetID="53" presetClass="entr" presetSubtype="0"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5" dur="500"/>
                                        <p:tgtEl>
                                          <p:spTgt spid="3">
                                            <p:txEl>
                                              <p:pRg st="3" end="3"/>
                                            </p:txEl>
                                          </p:spTgt>
                                        </p:tgtEl>
                                      </p:cBhvr>
                                    </p:animEffect>
                                  </p:childTnLst>
                                </p:cTn>
                              </p:par>
                            </p:childTnLst>
                          </p:cTn>
                        </p:par>
                        <p:par>
                          <p:cTn id="26" fill="hold">
                            <p:stCondLst>
                              <p:cond delay="4000"/>
                            </p:stCondLst>
                            <p:childTnLst>
                              <p:par>
                                <p:cTn id="27" presetID="53" presetClass="entr" presetSubtype="0" fill="hold" nodeType="after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p:cTn id="2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1" dur="500"/>
                                        <p:tgtEl>
                                          <p:spTgt spid="3">
                                            <p:txEl>
                                              <p:pRg st="4" end="4"/>
                                            </p:txEl>
                                          </p:spTgt>
                                        </p:tgtEl>
                                      </p:cBhvr>
                                    </p:animEffect>
                                  </p:childTnLst>
                                </p:cTn>
                              </p:par>
                            </p:childTnLst>
                          </p:cTn>
                        </p:par>
                        <p:par>
                          <p:cTn id="32" fill="hold">
                            <p:stCondLst>
                              <p:cond delay="4500"/>
                            </p:stCondLst>
                            <p:childTnLst>
                              <p:par>
                                <p:cTn id="33" presetID="53" presetClass="entr" presetSubtype="0" fill="hold"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3">
                                            <p:txEl>
                                              <p:pRg st="5" end="5"/>
                                            </p:txEl>
                                          </p:spTgt>
                                        </p:tgtEl>
                                      </p:cBhvr>
                                    </p:animEffect>
                                  </p:childTnLst>
                                </p:cTn>
                              </p:par>
                            </p:childTnLst>
                          </p:cTn>
                        </p:par>
                        <p:par>
                          <p:cTn id="38" fill="hold">
                            <p:stCondLst>
                              <p:cond delay="5000"/>
                            </p:stCondLst>
                            <p:childTnLst>
                              <p:par>
                                <p:cTn id="39" presetID="53" presetClass="entr" presetSubtype="0" fill="hold" nodeType="after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 calcmode="lin" valueType="num">
                                      <p:cBhvr>
                                        <p:cTn id="41"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2"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3" dur="500"/>
                                        <p:tgtEl>
                                          <p:spTgt spid="3">
                                            <p:txEl>
                                              <p:pRg st="6" end="6"/>
                                            </p:txEl>
                                          </p:spTgt>
                                        </p:tgtEl>
                                      </p:cBhvr>
                                    </p:animEffect>
                                  </p:childTnLst>
                                </p:cTn>
                              </p:par>
                            </p:childTnLst>
                          </p:cTn>
                        </p:par>
                        <p:par>
                          <p:cTn id="44" fill="hold">
                            <p:stCondLst>
                              <p:cond delay="5500"/>
                            </p:stCondLst>
                            <p:childTnLst>
                              <p:par>
                                <p:cTn id="45" presetID="53" presetClass="entr" presetSubtype="0" fill="hold" nodeType="after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p:cTn id="47"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49" dur="500"/>
                                        <p:tgtEl>
                                          <p:spTgt spid="3">
                                            <p:txEl>
                                              <p:pRg st="7" end="7"/>
                                            </p:txEl>
                                          </p:spTgt>
                                        </p:tgtEl>
                                      </p:cBhvr>
                                    </p:animEffect>
                                  </p:childTnLst>
                                </p:cTn>
                              </p:par>
                            </p:childTnLst>
                          </p:cTn>
                        </p:par>
                        <p:par>
                          <p:cTn id="50" fill="hold">
                            <p:stCondLst>
                              <p:cond delay="6000"/>
                            </p:stCondLst>
                            <p:childTnLst>
                              <p:par>
                                <p:cTn id="51" presetID="43" presetClass="entr" presetSubtype="0" fill="hold" nodeType="after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fade">
                                      <p:cBhvr>
                                        <p:cTn id="53" dur="100"/>
                                        <p:tgtEl>
                                          <p:spTgt spid="3">
                                            <p:txEl>
                                              <p:pRg st="8" end="8"/>
                                            </p:txEl>
                                          </p:spTgt>
                                        </p:tgtEl>
                                      </p:cBhvr>
                                    </p:animEffect>
                                    <p:anim calcmode="lin" valueType="num">
                                      <p:cBhvr>
                                        <p:cTn id="54" dur="4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5" dur="400" fill="hold"/>
                                        <p:tgtEl>
                                          <p:spTgt spid="3">
                                            <p:txEl>
                                              <p:pRg st="8" end="8"/>
                                            </p:txEl>
                                          </p:spTgt>
                                        </p:tgtEl>
                                        <p:attrNameLst>
                                          <p:attrName>ppt_y</p:attrName>
                                        </p:attrNameLst>
                                      </p:cBhvr>
                                      <p:tavLst>
                                        <p:tav tm="0">
                                          <p:val>
                                            <p:strVal val="#ppt_y+0.31"/>
                                          </p:val>
                                        </p:tav>
                                        <p:tav tm="100000">
                                          <p:val>
                                            <p:strVal val="#ppt_y+0.31"/>
                                          </p:val>
                                        </p:tav>
                                      </p:tavLst>
                                    </p:anim>
                                    <p:anim calcmode="lin" valueType="num">
                                      <p:cBhvr>
                                        <p:cTn id="56" dur="600" decel="50000" fill="hold">
                                          <p:stCondLst>
                                            <p:cond delay="400"/>
                                          </p:stCondLst>
                                        </p:cTn>
                                        <p:tgtEl>
                                          <p:spTgt spid="3">
                                            <p:txEl>
                                              <p:pRg st="8" end="8"/>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7" dur="600" decel="50000" fill="hold">
                                          <p:stCondLst>
                                            <p:cond delay="400"/>
                                          </p:stCondLst>
                                        </p:cTn>
                                        <p:tgtEl>
                                          <p:spTgt spid="3">
                                            <p:txEl>
                                              <p:pRg st="8" end="8"/>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fr-FR" dirty="0" smtClean="0"/>
              <a:t>Description</a:t>
            </a:r>
            <a:endParaRPr lang="fr-FR" dirty="0"/>
          </a:p>
        </p:txBody>
      </p:sp>
      <p:sp>
        <p:nvSpPr>
          <p:cNvPr id="3" name="Espace réservé du contenu 2"/>
          <p:cNvSpPr>
            <a:spLocks noGrp="1"/>
          </p:cNvSpPr>
          <p:nvPr>
            <p:ph idx="1"/>
          </p:nvPr>
        </p:nvSpPr>
        <p:spPr/>
        <p:txBody>
          <a:bodyPr>
            <a:normAutofit fontScale="70000" lnSpcReduction="20000"/>
          </a:bodyPr>
          <a:lstStyle/>
          <a:p>
            <a:r>
              <a:rPr lang="fr-FR" dirty="0" smtClean="0"/>
              <a:t>Le tableau représente </a:t>
            </a:r>
          </a:p>
          <a:p>
            <a:pPr algn="just">
              <a:buNone/>
            </a:pPr>
            <a:r>
              <a:rPr lang="fr-FR" dirty="0" smtClean="0"/>
              <a:t>Saint François dans des rochers </a:t>
            </a:r>
          </a:p>
          <a:p>
            <a:pPr>
              <a:buNone/>
            </a:pPr>
            <a:r>
              <a:rPr lang="fr-FR" dirty="0" smtClean="0"/>
              <a:t>à l’écart de la ville.</a:t>
            </a:r>
          </a:p>
          <a:p>
            <a:r>
              <a:rPr lang="fr-FR" dirty="0" smtClean="0"/>
              <a:t> Les stigmates de St François </a:t>
            </a:r>
          </a:p>
          <a:p>
            <a:pPr>
              <a:buNone/>
            </a:pPr>
            <a:r>
              <a:rPr lang="fr-FR" dirty="0" smtClean="0"/>
              <a:t>restent discrets contrairement</a:t>
            </a:r>
          </a:p>
          <a:p>
            <a:pPr>
              <a:buNone/>
            </a:pPr>
            <a:r>
              <a:rPr lang="fr-FR" dirty="0" smtClean="0"/>
              <a:t> aux anciens tableaux.</a:t>
            </a:r>
          </a:p>
          <a:p>
            <a:r>
              <a:rPr lang="fr-FR" dirty="0" smtClean="0"/>
              <a:t>Au premier plan, on peut voir </a:t>
            </a:r>
          </a:p>
          <a:p>
            <a:pPr>
              <a:buNone/>
            </a:pPr>
            <a:r>
              <a:rPr lang="fr-FR" dirty="0" smtClean="0"/>
              <a:t>le lieu sacré du saint retiré </a:t>
            </a:r>
          </a:p>
          <a:p>
            <a:pPr>
              <a:buNone/>
            </a:pPr>
            <a:r>
              <a:rPr lang="fr-FR" dirty="0" smtClean="0"/>
              <a:t>dans la montagne.</a:t>
            </a:r>
          </a:p>
          <a:p>
            <a:r>
              <a:rPr lang="fr-FR" dirty="0" smtClean="0"/>
              <a:t>Au second, un paysage de campagne</a:t>
            </a:r>
          </a:p>
          <a:p>
            <a:pPr>
              <a:buNone/>
            </a:pPr>
            <a:r>
              <a:rPr lang="fr-FR" dirty="0" smtClean="0"/>
              <a:t> séparé par une barrière végétale.</a:t>
            </a:r>
          </a:p>
          <a:p>
            <a:r>
              <a:rPr lang="fr-FR" dirty="0" smtClean="0"/>
              <a:t>Au troisième plan, c’est la civilisation urbaine qui est derrière une rivière.</a:t>
            </a:r>
            <a:endParaRPr lang="fr-FR" dirty="0"/>
          </a:p>
        </p:txBody>
      </p:sp>
      <p:pic>
        <p:nvPicPr>
          <p:cNvPr id="4" name="Espace réservé du contenu 3" descr="http://upload.wikimedia.org/wikipedia/commons/thumb/0/08/Giovanni_Bellini_St_Francis_in_Ecstasy.jpg/683px-Giovanni_Bellini_St_Francis_in_Ecstasy.jpg"/>
          <p:cNvPicPr>
            <a:picLocks/>
          </p:cNvPicPr>
          <p:nvPr/>
        </p:nvPicPr>
        <p:blipFill>
          <a:blip r:embed="rId2" cstate="print"/>
          <a:srcRect/>
          <a:stretch>
            <a:fillRect/>
          </a:stretch>
        </p:blipFill>
        <p:spPr bwMode="auto">
          <a:xfrm>
            <a:off x="5072066" y="1857364"/>
            <a:ext cx="3786214" cy="2857496"/>
          </a:xfrm>
          <a:prstGeom prst="rect">
            <a:avLst/>
          </a:prstGeom>
          <a:noFill/>
          <a:ln w="9525">
            <a:noFill/>
            <a:miter lim="800000"/>
            <a:headEnd/>
            <a:tailEnd/>
          </a:ln>
        </p:spPr>
      </p:pic>
      <p:cxnSp>
        <p:nvCxnSpPr>
          <p:cNvPr id="6" name="Connecteur droit avec flèche 5"/>
          <p:cNvCxnSpPr/>
          <p:nvPr/>
        </p:nvCxnSpPr>
        <p:spPr>
          <a:xfrm>
            <a:off x="4643438" y="2285992"/>
            <a:ext cx="2500330" cy="1500198"/>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9" name="Connecteur droit avec flèche 8"/>
          <p:cNvCxnSpPr/>
          <p:nvPr/>
        </p:nvCxnSpPr>
        <p:spPr>
          <a:xfrm>
            <a:off x="3929058" y="3500438"/>
            <a:ext cx="3500462" cy="571504"/>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1" name="Connecteur droit 10"/>
          <p:cNvCxnSpPr/>
          <p:nvPr/>
        </p:nvCxnSpPr>
        <p:spPr>
          <a:xfrm flipV="1">
            <a:off x="3286116" y="4214818"/>
            <a:ext cx="2071702" cy="500066"/>
          </a:xfrm>
          <a:prstGeom prst="line">
            <a:avLst/>
          </a:prstGeom>
        </p:spPr>
        <p:style>
          <a:lnRef idx="1">
            <a:schemeClr val="accent1"/>
          </a:lnRef>
          <a:fillRef idx="0">
            <a:schemeClr val="accent1"/>
          </a:fillRef>
          <a:effectRef idx="0">
            <a:schemeClr val="accent1"/>
          </a:effectRef>
          <a:fontRef idx="minor">
            <a:schemeClr val="tx1"/>
          </a:fontRef>
        </p:style>
      </p:cxnSp>
      <p:sp>
        <p:nvSpPr>
          <p:cNvPr id="13" name="Forme libre 12"/>
          <p:cNvSpPr/>
          <p:nvPr/>
        </p:nvSpPr>
        <p:spPr>
          <a:xfrm>
            <a:off x="4873172" y="2583543"/>
            <a:ext cx="4479471" cy="2347686"/>
          </a:xfrm>
          <a:custGeom>
            <a:avLst/>
            <a:gdLst>
              <a:gd name="connsiteX0" fmla="*/ 2888342 w 4479471"/>
              <a:gd name="connsiteY0" fmla="*/ 399143 h 2347686"/>
              <a:gd name="connsiteX1" fmla="*/ 667657 w 4479471"/>
              <a:gd name="connsiteY1" fmla="*/ 1117600 h 2347686"/>
              <a:gd name="connsiteX2" fmla="*/ 547914 w 4479471"/>
              <a:gd name="connsiteY2" fmla="*/ 2097314 h 2347686"/>
              <a:gd name="connsiteX3" fmla="*/ 3955142 w 4479471"/>
              <a:gd name="connsiteY3" fmla="*/ 2042886 h 2347686"/>
              <a:gd name="connsiteX4" fmla="*/ 3693885 w 4479471"/>
              <a:gd name="connsiteY4" fmla="*/ 268514 h 2347686"/>
              <a:gd name="connsiteX5" fmla="*/ 2735942 w 4479471"/>
              <a:gd name="connsiteY5" fmla="*/ 431800 h 2347686"/>
              <a:gd name="connsiteX6" fmla="*/ 2746828 w 4479471"/>
              <a:gd name="connsiteY6" fmla="*/ 453571 h 2347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79471" h="2347686">
                <a:moveTo>
                  <a:pt x="2888342" y="399143"/>
                </a:moveTo>
                <a:cubicBezTo>
                  <a:pt x="1973035" y="616857"/>
                  <a:pt x="1057728" y="834572"/>
                  <a:pt x="667657" y="1117600"/>
                </a:cubicBezTo>
                <a:cubicBezTo>
                  <a:pt x="277586" y="1400628"/>
                  <a:pt x="0" y="1943100"/>
                  <a:pt x="547914" y="2097314"/>
                </a:cubicBezTo>
                <a:cubicBezTo>
                  <a:pt x="1095828" y="2251528"/>
                  <a:pt x="3430814" y="2347686"/>
                  <a:pt x="3955142" y="2042886"/>
                </a:cubicBezTo>
                <a:cubicBezTo>
                  <a:pt x="4479471" y="1738086"/>
                  <a:pt x="3897085" y="537028"/>
                  <a:pt x="3693885" y="268514"/>
                </a:cubicBezTo>
                <a:cubicBezTo>
                  <a:pt x="3490685" y="0"/>
                  <a:pt x="2893785" y="400957"/>
                  <a:pt x="2735942" y="431800"/>
                </a:cubicBezTo>
                <a:cubicBezTo>
                  <a:pt x="2578099" y="462643"/>
                  <a:pt x="2662463" y="458107"/>
                  <a:pt x="2746828" y="453571"/>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p>
        </p:txBody>
      </p:sp>
      <p:cxnSp>
        <p:nvCxnSpPr>
          <p:cNvPr id="17" name="Connecteur droit 16"/>
          <p:cNvCxnSpPr/>
          <p:nvPr/>
        </p:nvCxnSpPr>
        <p:spPr>
          <a:xfrm rot="5400000" flipH="1" flipV="1">
            <a:off x="3857620" y="3714752"/>
            <a:ext cx="1357322" cy="1214446"/>
          </a:xfrm>
          <a:prstGeom prst="line">
            <a:avLst/>
          </a:prstGeom>
        </p:spPr>
        <p:style>
          <a:lnRef idx="1">
            <a:schemeClr val="accent4"/>
          </a:lnRef>
          <a:fillRef idx="0">
            <a:schemeClr val="accent4"/>
          </a:fillRef>
          <a:effectRef idx="0">
            <a:schemeClr val="accent4"/>
          </a:effectRef>
          <a:fontRef idx="minor">
            <a:schemeClr val="tx1"/>
          </a:fontRef>
        </p:style>
      </p:cxnSp>
      <p:sp>
        <p:nvSpPr>
          <p:cNvPr id="18" name="Forme libre 17"/>
          <p:cNvSpPr/>
          <p:nvPr/>
        </p:nvSpPr>
        <p:spPr>
          <a:xfrm>
            <a:off x="4856843" y="2962729"/>
            <a:ext cx="1993900" cy="1052285"/>
          </a:xfrm>
          <a:custGeom>
            <a:avLst/>
            <a:gdLst>
              <a:gd name="connsiteX0" fmla="*/ 248557 w 1993900"/>
              <a:gd name="connsiteY0" fmla="*/ 128814 h 1052285"/>
              <a:gd name="connsiteX1" fmla="*/ 1794328 w 1993900"/>
              <a:gd name="connsiteY1" fmla="*/ 139700 h 1052285"/>
              <a:gd name="connsiteX2" fmla="*/ 1445986 w 1993900"/>
              <a:gd name="connsiteY2" fmla="*/ 683985 h 1052285"/>
              <a:gd name="connsiteX3" fmla="*/ 629557 w 1993900"/>
              <a:gd name="connsiteY3" fmla="*/ 760185 h 1052285"/>
              <a:gd name="connsiteX4" fmla="*/ 466271 w 1993900"/>
              <a:gd name="connsiteY4" fmla="*/ 934357 h 1052285"/>
              <a:gd name="connsiteX5" fmla="*/ 302986 w 1993900"/>
              <a:gd name="connsiteY5" fmla="*/ 912585 h 1052285"/>
              <a:gd name="connsiteX6" fmla="*/ 248557 w 1993900"/>
              <a:gd name="connsiteY6" fmla="*/ 128814 h 10522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93900" h="1052285">
                <a:moveTo>
                  <a:pt x="248557" y="128814"/>
                </a:moveTo>
                <a:cubicBezTo>
                  <a:pt x="497114" y="0"/>
                  <a:pt x="1594757" y="47172"/>
                  <a:pt x="1794328" y="139700"/>
                </a:cubicBezTo>
                <a:cubicBezTo>
                  <a:pt x="1993900" y="232229"/>
                  <a:pt x="1640114" y="580571"/>
                  <a:pt x="1445986" y="683985"/>
                </a:cubicBezTo>
                <a:cubicBezTo>
                  <a:pt x="1251858" y="787399"/>
                  <a:pt x="792843" y="718456"/>
                  <a:pt x="629557" y="760185"/>
                </a:cubicBezTo>
                <a:cubicBezTo>
                  <a:pt x="466271" y="801914"/>
                  <a:pt x="520700" y="908957"/>
                  <a:pt x="466271" y="934357"/>
                </a:cubicBezTo>
                <a:cubicBezTo>
                  <a:pt x="411843" y="959757"/>
                  <a:pt x="333829" y="1052285"/>
                  <a:pt x="302986" y="912585"/>
                </a:cubicBezTo>
                <a:cubicBezTo>
                  <a:pt x="272143" y="772885"/>
                  <a:pt x="0" y="257628"/>
                  <a:pt x="248557" y="128814"/>
                </a:cubicBezTo>
                <a:close/>
              </a:path>
            </a:pathLst>
          </a:custGeom>
          <a:noFill/>
        </p:spPr>
        <p:style>
          <a:lnRef idx="2">
            <a:schemeClr val="accent4"/>
          </a:lnRef>
          <a:fillRef idx="1">
            <a:schemeClr val="lt1"/>
          </a:fillRef>
          <a:effectRef idx="0">
            <a:schemeClr val="accent4"/>
          </a:effectRef>
          <a:fontRef idx="minor">
            <a:schemeClr val="dk1"/>
          </a:fontRef>
        </p:style>
        <p:txBody>
          <a:bodyPr rtlCol="0" anchor="ctr"/>
          <a:lstStyle/>
          <a:p>
            <a:pPr algn="ctr"/>
            <a:endParaRPr lang="fr-FR" dirty="0"/>
          </a:p>
        </p:txBody>
      </p:sp>
      <p:cxnSp>
        <p:nvCxnSpPr>
          <p:cNvPr id="20" name="Connecteur droit 19"/>
          <p:cNvCxnSpPr/>
          <p:nvPr/>
        </p:nvCxnSpPr>
        <p:spPr>
          <a:xfrm rot="5400000" flipH="1" flipV="1">
            <a:off x="2964645" y="3536157"/>
            <a:ext cx="3000396" cy="1214446"/>
          </a:xfrm>
          <a:prstGeom prst="line">
            <a:avLst/>
          </a:prstGeom>
        </p:spPr>
        <p:style>
          <a:lnRef idx="1">
            <a:schemeClr val="accent6"/>
          </a:lnRef>
          <a:fillRef idx="0">
            <a:schemeClr val="accent6"/>
          </a:fillRef>
          <a:effectRef idx="0">
            <a:schemeClr val="accent6"/>
          </a:effectRef>
          <a:fontRef idx="minor">
            <a:schemeClr val="tx1"/>
          </a:fontRef>
        </p:style>
      </p:cxnSp>
      <p:sp>
        <p:nvSpPr>
          <p:cNvPr id="24" name="Forme libre 23"/>
          <p:cNvSpPr/>
          <p:nvPr/>
        </p:nvSpPr>
        <p:spPr>
          <a:xfrm>
            <a:off x="4760686" y="1687286"/>
            <a:ext cx="2347685" cy="1516743"/>
          </a:xfrm>
          <a:custGeom>
            <a:avLst/>
            <a:gdLst>
              <a:gd name="connsiteX0" fmla="*/ 2347685 w 2347685"/>
              <a:gd name="connsiteY0" fmla="*/ 163285 h 1516743"/>
              <a:gd name="connsiteX1" fmla="*/ 333828 w 2347685"/>
              <a:gd name="connsiteY1" fmla="*/ 195943 h 1516743"/>
              <a:gd name="connsiteX2" fmla="*/ 344714 w 2347685"/>
              <a:gd name="connsiteY2" fmla="*/ 1338943 h 1516743"/>
              <a:gd name="connsiteX3" fmla="*/ 1846943 w 2347685"/>
              <a:gd name="connsiteY3" fmla="*/ 1262743 h 1516743"/>
              <a:gd name="connsiteX4" fmla="*/ 2021114 w 2347685"/>
              <a:gd name="connsiteY4" fmla="*/ 217714 h 1516743"/>
              <a:gd name="connsiteX5" fmla="*/ 1923143 w 2347685"/>
              <a:gd name="connsiteY5" fmla="*/ 195943 h 1516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7685" h="1516743">
                <a:moveTo>
                  <a:pt x="2347685" y="163285"/>
                </a:moveTo>
                <a:cubicBezTo>
                  <a:pt x="1507670" y="81642"/>
                  <a:pt x="667656" y="0"/>
                  <a:pt x="333828" y="195943"/>
                </a:cubicBezTo>
                <a:cubicBezTo>
                  <a:pt x="0" y="391886"/>
                  <a:pt x="92528" y="1161143"/>
                  <a:pt x="344714" y="1338943"/>
                </a:cubicBezTo>
                <a:cubicBezTo>
                  <a:pt x="596900" y="1516743"/>
                  <a:pt x="1567543" y="1449615"/>
                  <a:pt x="1846943" y="1262743"/>
                </a:cubicBezTo>
                <a:cubicBezTo>
                  <a:pt x="2126343" y="1075872"/>
                  <a:pt x="2008414" y="395514"/>
                  <a:pt x="2021114" y="217714"/>
                </a:cubicBezTo>
                <a:cubicBezTo>
                  <a:pt x="2033814" y="39914"/>
                  <a:pt x="1978478" y="117928"/>
                  <a:pt x="1923143" y="195943"/>
                </a:cubicBezTo>
              </a:path>
            </a:pathLst>
          </a:custGeom>
        </p:spPr>
        <p:style>
          <a:lnRef idx="1">
            <a:schemeClr val="accent6"/>
          </a:lnRef>
          <a:fillRef idx="0">
            <a:schemeClr val="accent6"/>
          </a:fillRef>
          <a:effectRef idx="0">
            <a:schemeClr val="accent6"/>
          </a:effectRef>
          <a:fontRef idx="minor">
            <a:schemeClr val="tx1"/>
          </a:fontRef>
        </p:style>
        <p:txBody>
          <a:bodyPr rtlCol="0" anchor="ctr"/>
          <a:lstStyle/>
          <a:p>
            <a:pPr algn="ctr"/>
            <a:endParaRPr lang="fr-FR" dirty="0"/>
          </a:p>
        </p:txBody>
      </p:sp>
      <p:sp>
        <p:nvSpPr>
          <p:cNvPr id="25" name="Rectangle 24"/>
          <p:cNvSpPr/>
          <p:nvPr/>
        </p:nvSpPr>
        <p:spPr>
          <a:xfrm>
            <a:off x="5715008" y="4786322"/>
            <a:ext cx="4572000" cy="461665"/>
          </a:xfrm>
          <a:prstGeom prst="rect">
            <a:avLst/>
          </a:prstGeom>
        </p:spPr>
        <p:txBody>
          <a:bodyPr>
            <a:spAutoFit/>
          </a:bodyPr>
          <a:lstStyle/>
          <a:p>
            <a:r>
              <a:rPr lang="fr-FR" sz="800" dirty="0" smtClean="0"/>
              <a:t>http://upload.wikimedia.org/wikipedia/commons/thumb/d/d7/Giovanni_Bellini_-_Saint_Francis_in_the_Desert_-_Google_Art_Project.jpg/683px-Giovanni_Bellini_-_Saint_Francis_in_the_Desert_-_Google_Art_Project.jpg</a:t>
            </a:r>
            <a:endParaRPr lang="fr-FR" sz="800" dirty="0"/>
          </a:p>
        </p:txBody>
      </p:sp>
    </p:spTree>
  </p:cSld>
  <p:clrMapOvr>
    <a:masterClrMapping/>
  </p:clrMapOvr>
  <p:transition advTm="40000">
    <p:strips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par>
                          <p:cTn id="8" fill="hold">
                            <p:stCondLst>
                              <p:cond delay="500"/>
                            </p:stCondLst>
                            <p:childTnLst>
                              <p:par>
                                <p:cTn id="9" presetID="39" presetClass="entr" presetSubtype="0" accel="10000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2"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3"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par>
                          <p:cTn id="15" fill="hold">
                            <p:stCondLst>
                              <p:cond delay="1000"/>
                            </p:stCondLst>
                            <p:childTnLst>
                              <p:par>
                                <p:cTn id="16" presetID="39" presetClass="entr" presetSubtype="0" accel="100000" fill="hold"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0"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1"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par>
                          <p:cTn id="22" fill="hold">
                            <p:stCondLst>
                              <p:cond delay="1500"/>
                            </p:stCondLst>
                            <p:childTnLst>
                              <p:par>
                                <p:cTn id="23" presetID="39" presetClass="entr" presetSubtype="0" accel="100000" fill="hold" nodeType="after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6" dur="5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7" dur="5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28"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29" fill="hold">
                            <p:stCondLst>
                              <p:cond delay="2000"/>
                            </p:stCondLst>
                            <p:childTnLst>
                              <p:par>
                                <p:cTn id="30" presetID="25" presetClass="entr" presetSubtype="0" fill="hold" nodeType="after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p:cTn id="32"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33"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34"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35"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36"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37"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38"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39" dur="1000" decel="50000">
                                          <p:stCondLst>
                                            <p:cond delay="0"/>
                                          </p:stCondLst>
                                        </p:cTn>
                                        <p:tgtEl>
                                          <p:spTgt spid="3">
                                            <p:txEl>
                                              <p:pRg st="3" end="3"/>
                                            </p:txEl>
                                          </p:spTgt>
                                        </p:tgtEl>
                                      </p:cBhvr>
                                    </p:animEffect>
                                  </p:childTnLst>
                                </p:cTn>
                              </p:par>
                            </p:childTnLst>
                          </p:cTn>
                        </p:par>
                        <p:par>
                          <p:cTn id="40" fill="hold">
                            <p:stCondLst>
                              <p:cond delay="3000"/>
                            </p:stCondLst>
                            <p:childTnLst>
                              <p:par>
                                <p:cTn id="41" presetID="25" presetClass="entr" presetSubtype="0" fill="hold" nodeType="after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p:cTn id="43"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46"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3">
                                            <p:txEl>
                                              <p:pRg st="4" end="4"/>
                                            </p:txEl>
                                          </p:spTgt>
                                        </p:tgtEl>
                                      </p:cBhvr>
                                    </p:animEffect>
                                  </p:childTnLst>
                                </p:cTn>
                              </p:par>
                            </p:childTnLst>
                          </p:cTn>
                        </p:par>
                        <p:par>
                          <p:cTn id="51" fill="hold">
                            <p:stCondLst>
                              <p:cond delay="4000"/>
                            </p:stCondLst>
                            <p:childTnLst>
                              <p:par>
                                <p:cTn id="52" presetID="25" presetClass="entr" presetSubtype="0" fill="hold" nodeType="afterEffect">
                                  <p:stCondLst>
                                    <p:cond delay="0"/>
                                  </p:stCondLst>
                                  <p:childTnLst>
                                    <p:set>
                                      <p:cBhvr>
                                        <p:cTn id="53" dur="1" fill="hold">
                                          <p:stCondLst>
                                            <p:cond delay="0"/>
                                          </p:stCondLst>
                                        </p:cTn>
                                        <p:tgtEl>
                                          <p:spTgt spid="3">
                                            <p:txEl>
                                              <p:pRg st="5" end="5"/>
                                            </p:txEl>
                                          </p:spTgt>
                                        </p:tgtEl>
                                        <p:attrNameLst>
                                          <p:attrName>style.visibility</p:attrName>
                                        </p:attrNameLst>
                                      </p:cBhvr>
                                      <p:to>
                                        <p:strVal val="visible"/>
                                      </p:to>
                                    </p:set>
                                    <p:anim calcmode="lin" valueType="num">
                                      <p:cBhvr>
                                        <p:cTn id="54" dur="50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55" dur="50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56" dur="500" accel="50000" fill="hold">
                                          <p:stCondLst>
                                            <p:cond delay="50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57" dur="1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58" dur="50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59" dur="50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60" dur="500" accel="50000" fill="hold">
                                          <p:stCondLst>
                                            <p:cond delay="50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61" dur="1000" decel="50000">
                                          <p:stCondLst>
                                            <p:cond delay="0"/>
                                          </p:stCondLst>
                                        </p:cTn>
                                        <p:tgtEl>
                                          <p:spTgt spid="3">
                                            <p:txEl>
                                              <p:pRg st="5" end="5"/>
                                            </p:txEl>
                                          </p:spTgt>
                                        </p:tgtEl>
                                      </p:cBhvr>
                                    </p:animEffect>
                                  </p:childTnLst>
                                </p:cTn>
                              </p:par>
                            </p:childTnLst>
                          </p:cTn>
                        </p:par>
                        <p:par>
                          <p:cTn id="62" fill="hold">
                            <p:stCondLst>
                              <p:cond delay="5000"/>
                            </p:stCondLst>
                            <p:childTnLst>
                              <p:par>
                                <p:cTn id="63" presetID="30" presetClass="entr" presetSubtype="0" fill="hold" nodeType="afterEffect">
                                  <p:stCondLst>
                                    <p:cond delay="0"/>
                                  </p:stCondLst>
                                  <p:childTnLst>
                                    <p:set>
                                      <p:cBhvr>
                                        <p:cTn id="64" dur="1" fill="hold">
                                          <p:stCondLst>
                                            <p:cond delay="0"/>
                                          </p:stCondLst>
                                        </p:cTn>
                                        <p:tgtEl>
                                          <p:spTgt spid="3">
                                            <p:txEl>
                                              <p:pRg st="6" end="6"/>
                                            </p:txEl>
                                          </p:spTgt>
                                        </p:tgtEl>
                                        <p:attrNameLst>
                                          <p:attrName>style.visibility</p:attrName>
                                        </p:attrNameLst>
                                      </p:cBhvr>
                                      <p:to>
                                        <p:strVal val="visible"/>
                                      </p:to>
                                    </p:set>
                                    <p:animEffect transition="in" filter="fade">
                                      <p:cBhvr>
                                        <p:cTn id="65" dur="800" decel="100000"/>
                                        <p:tgtEl>
                                          <p:spTgt spid="3">
                                            <p:txEl>
                                              <p:pRg st="6" end="6"/>
                                            </p:txEl>
                                          </p:spTgt>
                                        </p:tgtEl>
                                      </p:cBhvr>
                                    </p:animEffect>
                                    <p:anim calcmode="lin" valueType="num">
                                      <p:cBhvr>
                                        <p:cTn id="66" dur="800" decel="100000" fill="hold"/>
                                        <p:tgtEl>
                                          <p:spTgt spid="3">
                                            <p:txEl>
                                              <p:pRg st="6" end="6"/>
                                            </p:txEl>
                                          </p:spTgt>
                                        </p:tgtEl>
                                        <p:attrNameLst>
                                          <p:attrName>style.rotation</p:attrName>
                                        </p:attrNameLst>
                                      </p:cBhvr>
                                      <p:tavLst>
                                        <p:tav tm="0">
                                          <p:val>
                                            <p:fltVal val="-90"/>
                                          </p:val>
                                        </p:tav>
                                        <p:tav tm="100000">
                                          <p:val>
                                            <p:fltVal val="0"/>
                                          </p:val>
                                        </p:tav>
                                      </p:tavLst>
                                    </p:anim>
                                    <p:anim calcmode="lin" valueType="num">
                                      <p:cBhvr>
                                        <p:cTn id="67" dur="800" decel="100000" fill="hold"/>
                                        <p:tgtEl>
                                          <p:spTgt spid="3">
                                            <p:txEl>
                                              <p:pRg st="6" end="6"/>
                                            </p:txEl>
                                          </p:spTgt>
                                        </p:tgtEl>
                                        <p:attrNameLst>
                                          <p:attrName>ppt_x</p:attrName>
                                        </p:attrNameLst>
                                      </p:cBhvr>
                                      <p:tavLst>
                                        <p:tav tm="0">
                                          <p:val>
                                            <p:strVal val="#ppt_x+0.4"/>
                                          </p:val>
                                        </p:tav>
                                        <p:tav tm="100000">
                                          <p:val>
                                            <p:strVal val="#ppt_x-0.05"/>
                                          </p:val>
                                        </p:tav>
                                      </p:tavLst>
                                    </p:anim>
                                    <p:anim calcmode="lin" valueType="num">
                                      <p:cBhvr>
                                        <p:cTn id="68" dur="800" decel="100000" fill="hold"/>
                                        <p:tgtEl>
                                          <p:spTgt spid="3">
                                            <p:txEl>
                                              <p:pRg st="6" end="6"/>
                                            </p:txEl>
                                          </p:spTgt>
                                        </p:tgtEl>
                                        <p:attrNameLst>
                                          <p:attrName>ppt_y</p:attrName>
                                        </p:attrNameLst>
                                      </p:cBhvr>
                                      <p:tavLst>
                                        <p:tav tm="0">
                                          <p:val>
                                            <p:strVal val="#ppt_y-0.4"/>
                                          </p:val>
                                        </p:tav>
                                        <p:tav tm="100000">
                                          <p:val>
                                            <p:strVal val="#ppt_y+0.1"/>
                                          </p:val>
                                        </p:tav>
                                      </p:tavLst>
                                    </p:anim>
                                    <p:anim calcmode="lin" valueType="num">
                                      <p:cBhvr>
                                        <p:cTn id="69" dur="200" accel="100000" fill="hold">
                                          <p:stCondLst>
                                            <p:cond delay="800"/>
                                          </p:stCondLst>
                                        </p:cTn>
                                        <p:tgtEl>
                                          <p:spTgt spid="3">
                                            <p:txEl>
                                              <p:pRg st="6" end="6"/>
                                            </p:txEl>
                                          </p:spTgt>
                                        </p:tgtEl>
                                        <p:attrNameLst>
                                          <p:attrName>ppt_x</p:attrName>
                                        </p:attrNameLst>
                                      </p:cBhvr>
                                      <p:tavLst>
                                        <p:tav tm="0">
                                          <p:val>
                                            <p:strVal val="#ppt_x-0.05"/>
                                          </p:val>
                                        </p:tav>
                                        <p:tav tm="100000">
                                          <p:val>
                                            <p:strVal val="#ppt_x"/>
                                          </p:val>
                                        </p:tav>
                                      </p:tavLst>
                                    </p:anim>
                                    <p:anim calcmode="lin" valueType="num">
                                      <p:cBhvr>
                                        <p:cTn id="70" dur="200" accel="100000" fill="hold">
                                          <p:stCondLst>
                                            <p:cond delay="800"/>
                                          </p:stCondLst>
                                        </p:cTn>
                                        <p:tgtEl>
                                          <p:spTgt spid="3">
                                            <p:txEl>
                                              <p:pRg st="6" end="6"/>
                                            </p:txEl>
                                          </p:spTgt>
                                        </p:tgtEl>
                                        <p:attrNameLst>
                                          <p:attrName>ppt_y</p:attrName>
                                        </p:attrNameLst>
                                      </p:cBhvr>
                                      <p:tavLst>
                                        <p:tav tm="0">
                                          <p:val>
                                            <p:strVal val="#ppt_y+0.1"/>
                                          </p:val>
                                        </p:tav>
                                        <p:tav tm="100000">
                                          <p:val>
                                            <p:strVal val="#ppt_y"/>
                                          </p:val>
                                        </p:tav>
                                      </p:tavLst>
                                    </p:anim>
                                  </p:childTnLst>
                                </p:cTn>
                              </p:par>
                            </p:childTnLst>
                          </p:cTn>
                        </p:par>
                        <p:par>
                          <p:cTn id="71" fill="hold">
                            <p:stCondLst>
                              <p:cond delay="6000"/>
                            </p:stCondLst>
                            <p:childTnLst>
                              <p:par>
                                <p:cTn id="72" presetID="30" presetClass="entr" presetSubtype="0" fill="hold" nodeType="afterEffect">
                                  <p:stCondLst>
                                    <p:cond delay="0"/>
                                  </p:stCondLst>
                                  <p:childTnLst>
                                    <p:set>
                                      <p:cBhvr>
                                        <p:cTn id="73" dur="1" fill="hold">
                                          <p:stCondLst>
                                            <p:cond delay="0"/>
                                          </p:stCondLst>
                                        </p:cTn>
                                        <p:tgtEl>
                                          <p:spTgt spid="3">
                                            <p:txEl>
                                              <p:pRg st="7" end="7"/>
                                            </p:txEl>
                                          </p:spTgt>
                                        </p:tgtEl>
                                        <p:attrNameLst>
                                          <p:attrName>style.visibility</p:attrName>
                                        </p:attrNameLst>
                                      </p:cBhvr>
                                      <p:to>
                                        <p:strVal val="visible"/>
                                      </p:to>
                                    </p:set>
                                    <p:animEffect transition="in" filter="fade">
                                      <p:cBhvr>
                                        <p:cTn id="74" dur="800" decel="100000"/>
                                        <p:tgtEl>
                                          <p:spTgt spid="3">
                                            <p:txEl>
                                              <p:pRg st="7" end="7"/>
                                            </p:txEl>
                                          </p:spTgt>
                                        </p:tgtEl>
                                      </p:cBhvr>
                                    </p:animEffect>
                                    <p:anim calcmode="lin" valueType="num">
                                      <p:cBhvr>
                                        <p:cTn id="75" dur="800" decel="100000" fill="hold"/>
                                        <p:tgtEl>
                                          <p:spTgt spid="3">
                                            <p:txEl>
                                              <p:pRg st="7" end="7"/>
                                            </p:txEl>
                                          </p:spTgt>
                                        </p:tgtEl>
                                        <p:attrNameLst>
                                          <p:attrName>style.rotation</p:attrName>
                                        </p:attrNameLst>
                                      </p:cBhvr>
                                      <p:tavLst>
                                        <p:tav tm="0">
                                          <p:val>
                                            <p:fltVal val="-90"/>
                                          </p:val>
                                        </p:tav>
                                        <p:tav tm="100000">
                                          <p:val>
                                            <p:fltVal val="0"/>
                                          </p:val>
                                        </p:tav>
                                      </p:tavLst>
                                    </p:anim>
                                    <p:anim calcmode="lin" valueType="num">
                                      <p:cBhvr>
                                        <p:cTn id="76" dur="800" decel="100000" fill="hold"/>
                                        <p:tgtEl>
                                          <p:spTgt spid="3">
                                            <p:txEl>
                                              <p:pRg st="7" end="7"/>
                                            </p:txEl>
                                          </p:spTgt>
                                        </p:tgtEl>
                                        <p:attrNameLst>
                                          <p:attrName>ppt_x</p:attrName>
                                        </p:attrNameLst>
                                      </p:cBhvr>
                                      <p:tavLst>
                                        <p:tav tm="0">
                                          <p:val>
                                            <p:strVal val="#ppt_x+0.4"/>
                                          </p:val>
                                        </p:tav>
                                        <p:tav tm="100000">
                                          <p:val>
                                            <p:strVal val="#ppt_x-0.05"/>
                                          </p:val>
                                        </p:tav>
                                      </p:tavLst>
                                    </p:anim>
                                    <p:anim calcmode="lin" valueType="num">
                                      <p:cBhvr>
                                        <p:cTn id="77" dur="800" decel="100000" fill="hold"/>
                                        <p:tgtEl>
                                          <p:spTgt spid="3">
                                            <p:txEl>
                                              <p:pRg st="7" end="7"/>
                                            </p:txEl>
                                          </p:spTgt>
                                        </p:tgtEl>
                                        <p:attrNameLst>
                                          <p:attrName>ppt_y</p:attrName>
                                        </p:attrNameLst>
                                      </p:cBhvr>
                                      <p:tavLst>
                                        <p:tav tm="0">
                                          <p:val>
                                            <p:strVal val="#ppt_y-0.4"/>
                                          </p:val>
                                        </p:tav>
                                        <p:tav tm="100000">
                                          <p:val>
                                            <p:strVal val="#ppt_y+0.1"/>
                                          </p:val>
                                        </p:tav>
                                      </p:tavLst>
                                    </p:anim>
                                    <p:anim calcmode="lin" valueType="num">
                                      <p:cBhvr>
                                        <p:cTn id="78" dur="200" accel="100000" fill="hold">
                                          <p:stCondLst>
                                            <p:cond delay="800"/>
                                          </p:stCondLst>
                                        </p:cTn>
                                        <p:tgtEl>
                                          <p:spTgt spid="3">
                                            <p:txEl>
                                              <p:pRg st="7" end="7"/>
                                            </p:txEl>
                                          </p:spTgt>
                                        </p:tgtEl>
                                        <p:attrNameLst>
                                          <p:attrName>ppt_x</p:attrName>
                                        </p:attrNameLst>
                                      </p:cBhvr>
                                      <p:tavLst>
                                        <p:tav tm="0">
                                          <p:val>
                                            <p:strVal val="#ppt_x-0.05"/>
                                          </p:val>
                                        </p:tav>
                                        <p:tav tm="100000">
                                          <p:val>
                                            <p:strVal val="#ppt_x"/>
                                          </p:val>
                                        </p:tav>
                                      </p:tavLst>
                                    </p:anim>
                                    <p:anim calcmode="lin" valueType="num">
                                      <p:cBhvr>
                                        <p:cTn id="79" dur="200" accel="100000" fill="hold">
                                          <p:stCondLst>
                                            <p:cond delay="800"/>
                                          </p:stCondLst>
                                        </p:cTn>
                                        <p:tgtEl>
                                          <p:spTgt spid="3">
                                            <p:txEl>
                                              <p:pRg st="7" end="7"/>
                                            </p:txEl>
                                          </p:spTgt>
                                        </p:tgtEl>
                                        <p:attrNameLst>
                                          <p:attrName>ppt_y</p:attrName>
                                        </p:attrNameLst>
                                      </p:cBhvr>
                                      <p:tavLst>
                                        <p:tav tm="0">
                                          <p:val>
                                            <p:strVal val="#ppt_y+0.1"/>
                                          </p:val>
                                        </p:tav>
                                        <p:tav tm="100000">
                                          <p:val>
                                            <p:strVal val="#ppt_y"/>
                                          </p:val>
                                        </p:tav>
                                      </p:tavLst>
                                    </p:anim>
                                  </p:childTnLst>
                                </p:cTn>
                              </p:par>
                            </p:childTnLst>
                          </p:cTn>
                        </p:par>
                        <p:par>
                          <p:cTn id="80" fill="hold">
                            <p:stCondLst>
                              <p:cond delay="7000"/>
                            </p:stCondLst>
                            <p:childTnLst>
                              <p:par>
                                <p:cTn id="81" presetID="30" presetClass="entr" presetSubtype="0" fill="hold" nodeType="afterEffect">
                                  <p:stCondLst>
                                    <p:cond delay="0"/>
                                  </p:stCondLst>
                                  <p:childTnLst>
                                    <p:set>
                                      <p:cBhvr>
                                        <p:cTn id="82" dur="1" fill="hold">
                                          <p:stCondLst>
                                            <p:cond delay="0"/>
                                          </p:stCondLst>
                                        </p:cTn>
                                        <p:tgtEl>
                                          <p:spTgt spid="3">
                                            <p:txEl>
                                              <p:pRg st="8" end="8"/>
                                            </p:txEl>
                                          </p:spTgt>
                                        </p:tgtEl>
                                        <p:attrNameLst>
                                          <p:attrName>style.visibility</p:attrName>
                                        </p:attrNameLst>
                                      </p:cBhvr>
                                      <p:to>
                                        <p:strVal val="visible"/>
                                      </p:to>
                                    </p:set>
                                    <p:animEffect transition="in" filter="fade">
                                      <p:cBhvr>
                                        <p:cTn id="83" dur="800" decel="100000"/>
                                        <p:tgtEl>
                                          <p:spTgt spid="3">
                                            <p:txEl>
                                              <p:pRg st="8" end="8"/>
                                            </p:txEl>
                                          </p:spTgt>
                                        </p:tgtEl>
                                      </p:cBhvr>
                                    </p:animEffect>
                                    <p:anim calcmode="lin" valueType="num">
                                      <p:cBhvr>
                                        <p:cTn id="84" dur="800" decel="100000" fill="hold"/>
                                        <p:tgtEl>
                                          <p:spTgt spid="3">
                                            <p:txEl>
                                              <p:pRg st="8" end="8"/>
                                            </p:txEl>
                                          </p:spTgt>
                                        </p:tgtEl>
                                        <p:attrNameLst>
                                          <p:attrName>style.rotation</p:attrName>
                                        </p:attrNameLst>
                                      </p:cBhvr>
                                      <p:tavLst>
                                        <p:tav tm="0">
                                          <p:val>
                                            <p:fltVal val="-90"/>
                                          </p:val>
                                        </p:tav>
                                        <p:tav tm="100000">
                                          <p:val>
                                            <p:fltVal val="0"/>
                                          </p:val>
                                        </p:tav>
                                      </p:tavLst>
                                    </p:anim>
                                    <p:anim calcmode="lin" valueType="num">
                                      <p:cBhvr>
                                        <p:cTn id="85" dur="800" decel="100000" fill="hold"/>
                                        <p:tgtEl>
                                          <p:spTgt spid="3">
                                            <p:txEl>
                                              <p:pRg st="8" end="8"/>
                                            </p:txEl>
                                          </p:spTgt>
                                        </p:tgtEl>
                                        <p:attrNameLst>
                                          <p:attrName>ppt_x</p:attrName>
                                        </p:attrNameLst>
                                      </p:cBhvr>
                                      <p:tavLst>
                                        <p:tav tm="0">
                                          <p:val>
                                            <p:strVal val="#ppt_x+0.4"/>
                                          </p:val>
                                        </p:tav>
                                        <p:tav tm="100000">
                                          <p:val>
                                            <p:strVal val="#ppt_x-0.05"/>
                                          </p:val>
                                        </p:tav>
                                      </p:tavLst>
                                    </p:anim>
                                    <p:anim calcmode="lin" valueType="num">
                                      <p:cBhvr>
                                        <p:cTn id="86" dur="800" decel="100000" fill="hold"/>
                                        <p:tgtEl>
                                          <p:spTgt spid="3">
                                            <p:txEl>
                                              <p:pRg st="8" end="8"/>
                                            </p:txEl>
                                          </p:spTgt>
                                        </p:tgtEl>
                                        <p:attrNameLst>
                                          <p:attrName>ppt_y</p:attrName>
                                        </p:attrNameLst>
                                      </p:cBhvr>
                                      <p:tavLst>
                                        <p:tav tm="0">
                                          <p:val>
                                            <p:strVal val="#ppt_y-0.4"/>
                                          </p:val>
                                        </p:tav>
                                        <p:tav tm="100000">
                                          <p:val>
                                            <p:strVal val="#ppt_y+0.1"/>
                                          </p:val>
                                        </p:tav>
                                      </p:tavLst>
                                    </p:anim>
                                    <p:anim calcmode="lin" valueType="num">
                                      <p:cBhvr>
                                        <p:cTn id="87" dur="200" accel="100000" fill="hold">
                                          <p:stCondLst>
                                            <p:cond delay="800"/>
                                          </p:stCondLst>
                                        </p:cTn>
                                        <p:tgtEl>
                                          <p:spTgt spid="3">
                                            <p:txEl>
                                              <p:pRg st="8" end="8"/>
                                            </p:txEl>
                                          </p:spTgt>
                                        </p:tgtEl>
                                        <p:attrNameLst>
                                          <p:attrName>ppt_x</p:attrName>
                                        </p:attrNameLst>
                                      </p:cBhvr>
                                      <p:tavLst>
                                        <p:tav tm="0">
                                          <p:val>
                                            <p:strVal val="#ppt_x-0.05"/>
                                          </p:val>
                                        </p:tav>
                                        <p:tav tm="100000">
                                          <p:val>
                                            <p:strVal val="#ppt_x"/>
                                          </p:val>
                                        </p:tav>
                                      </p:tavLst>
                                    </p:anim>
                                    <p:anim calcmode="lin" valueType="num">
                                      <p:cBhvr>
                                        <p:cTn id="88" dur="200" accel="100000" fill="hold">
                                          <p:stCondLst>
                                            <p:cond delay="800"/>
                                          </p:stCondLst>
                                        </p:cTn>
                                        <p:tgtEl>
                                          <p:spTgt spid="3">
                                            <p:txEl>
                                              <p:pRg st="8" end="8"/>
                                            </p:txEl>
                                          </p:spTgt>
                                        </p:tgtEl>
                                        <p:attrNameLst>
                                          <p:attrName>ppt_y</p:attrName>
                                        </p:attrNameLst>
                                      </p:cBhvr>
                                      <p:tavLst>
                                        <p:tav tm="0">
                                          <p:val>
                                            <p:strVal val="#ppt_y+0.1"/>
                                          </p:val>
                                        </p:tav>
                                        <p:tav tm="100000">
                                          <p:val>
                                            <p:strVal val="#ppt_y"/>
                                          </p:val>
                                        </p:tav>
                                      </p:tavLst>
                                    </p:anim>
                                  </p:childTnLst>
                                </p:cTn>
                              </p:par>
                            </p:childTnLst>
                          </p:cTn>
                        </p:par>
                        <p:par>
                          <p:cTn id="89" fill="hold">
                            <p:stCondLst>
                              <p:cond delay="8000"/>
                            </p:stCondLst>
                            <p:childTnLst>
                              <p:par>
                                <p:cTn id="90" presetID="41" presetClass="entr" presetSubtype="0" fill="hold" nodeType="afterEffect">
                                  <p:stCondLst>
                                    <p:cond delay="0"/>
                                  </p:stCondLst>
                                  <p:iterate type="lt">
                                    <p:tmPct val="10000"/>
                                  </p:iterate>
                                  <p:childTnLst>
                                    <p:set>
                                      <p:cBhvr>
                                        <p:cTn id="91" dur="1" fill="hold">
                                          <p:stCondLst>
                                            <p:cond delay="0"/>
                                          </p:stCondLst>
                                        </p:cTn>
                                        <p:tgtEl>
                                          <p:spTgt spid="3">
                                            <p:txEl>
                                              <p:pRg st="9" end="9"/>
                                            </p:txEl>
                                          </p:spTgt>
                                        </p:tgtEl>
                                        <p:attrNameLst>
                                          <p:attrName>style.visibility</p:attrName>
                                        </p:attrNameLst>
                                      </p:cBhvr>
                                      <p:to>
                                        <p:strVal val="visible"/>
                                      </p:to>
                                    </p:set>
                                    <p:anim calcmode="lin" valueType="num">
                                      <p:cBhvr>
                                        <p:cTn id="92" dur="500" fill="hold"/>
                                        <p:tgtEl>
                                          <p:spTgt spid="3">
                                            <p:txEl>
                                              <p:pRg st="9" end="9"/>
                                            </p:txEl>
                                          </p:spTgt>
                                        </p:tgtEl>
                                        <p:attrNameLst>
                                          <p:attrName>ppt_x</p:attrName>
                                        </p:attrNameLst>
                                      </p:cBhvr>
                                      <p:tavLst>
                                        <p:tav tm="0">
                                          <p:val>
                                            <p:strVal val="#ppt_x"/>
                                          </p:val>
                                        </p:tav>
                                        <p:tav tm="50000">
                                          <p:val>
                                            <p:strVal val="#ppt_x+.1"/>
                                          </p:val>
                                        </p:tav>
                                        <p:tav tm="100000">
                                          <p:val>
                                            <p:strVal val="#ppt_x"/>
                                          </p:val>
                                        </p:tav>
                                      </p:tavLst>
                                    </p:anim>
                                    <p:anim calcmode="lin" valueType="num">
                                      <p:cBhvr>
                                        <p:cTn id="93" dur="500" fill="hold"/>
                                        <p:tgtEl>
                                          <p:spTgt spid="3">
                                            <p:txEl>
                                              <p:pRg st="9" end="9"/>
                                            </p:txEl>
                                          </p:spTgt>
                                        </p:tgtEl>
                                        <p:attrNameLst>
                                          <p:attrName>ppt_y</p:attrName>
                                        </p:attrNameLst>
                                      </p:cBhvr>
                                      <p:tavLst>
                                        <p:tav tm="0">
                                          <p:val>
                                            <p:strVal val="#ppt_y"/>
                                          </p:val>
                                        </p:tav>
                                        <p:tav tm="100000">
                                          <p:val>
                                            <p:strVal val="#ppt_y"/>
                                          </p:val>
                                        </p:tav>
                                      </p:tavLst>
                                    </p:anim>
                                    <p:anim calcmode="lin" valueType="num">
                                      <p:cBhvr>
                                        <p:cTn id="94" dur="500" fill="hold"/>
                                        <p:tgtEl>
                                          <p:spTgt spid="3">
                                            <p:txEl>
                                              <p:pRg st="9" end="9"/>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95" dur="500" fill="hold"/>
                                        <p:tgtEl>
                                          <p:spTgt spid="3">
                                            <p:txEl>
                                              <p:pRg st="9" end="9"/>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96" dur="500" tmFilter="0,0; .5, 1; 1, 1"/>
                                        <p:tgtEl>
                                          <p:spTgt spid="3">
                                            <p:txEl>
                                              <p:pRg st="9" end="9"/>
                                            </p:txEl>
                                          </p:spTgt>
                                        </p:tgtEl>
                                      </p:cBhvr>
                                    </p:animEffect>
                                  </p:childTnLst>
                                </p:cTn>
                              </p:par>
                            </p:childTnLst>
                          </p:cTn>
                        </p:par>
                        <p:par>
                          <p:cTn id="97" fill="hold">
                            <p:stCondLst>
                              <p:cond delay="9850"/>
                            </p:stCondLst>
                            <p:childTnLst>
                              <p:par>
                                <p:cTn id="98" presetID="41" presetClass="entr" presetSubtype="0" fill="hold" nodeType="afterEffect">
                                  <p:stCondLst>
                                    <p:cond delay="0"/>
                                  </p:stCondLst>
                                  <p:iterate type="lt">
                                    <p:tmPct val="10000"/>
                                  </p:iterate>
                                  <p:childTnLst>
                                    <p:set>
                                      <p:cBhvr>
                                        <p:cTn id="99" dur="1" fill="hold">
                                          <p:stCondLst>
                                            <p:cond delay="0"/>
                                          </p:stCondLst>
                                        </p:cTn>
                                        <p:tgtEl>
                                          <p:spTgt spid="3">
                                            <p:txEl>
                                              <p:pRg st="10" end="10"/>
                                            </p:txEl>
                                          </p:spTgt>
                                        </p:tgtEl>
                                        <p:attrNameLst>
                                          <p:attrName>style.visibility</p:attrName>
                                        </p:attrNameLst>
                                      </p:cBhvr>
                                      <p:to>
                                        <p:strVal val="visible"/>
                                      </p:to>
                                    </p:set>
                                    <p:anim calcmode="lin" valueType="num">
                                      <p:cBhvr>
                                        <p:cTn id="100" dur="500" fill="hold"/>
                                        <p:tgtEl>
                                          <p:spTgt spid="3">
                                            <p:txEl>
                                              <p:pRg st="10" end="1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01" dur="500" fill="hold"/>
                                        <p:tgtEl>
                                          <p:spTgt spid="3">
                                            <p:txEl>
                                              <p:pRg st="10" end="10"/>
                                            </p:txEl>
                                          </p:spTgt>
                                        </p:tgtEl>
                                        <p:attrNameLst>
                                          <p:attrName>ppt_y</p:attrName>
                                        </p:attrNameLst>
                                      </p:cBhvr>
                                      <p:tavLst>
                                        <p:tav tm="0">
                                          <p:val>
                                            <p:strVal val="#ppt_y"/>
                                          </p:val>
                                        </p:tav>
                                        <p:tav tm="100000">
                                          <p:val>
                                            <p:strVal val="#ppt_y"/>
                                          </p:val>
                                        </p:tav>
                                      </p:tavLst>
                                    </p:anim>
                                    <p:anim calcmode="lin" valueType="num">
                                      <p:cBhvr>
                                        <p:cTn id="102" dur="500" fill="hold"/>
                                        <p:tgtEl>
                                          <p:spTgt spid="3">
                                            <p:txEl>
                                              <p:pRg st="10" end="1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3" dur="500" fill="hold"/>
                                        <p:tgtEl>
                                          <p:spTgt spid="3">
                                            <p:txEl>
                                              <p:pRg st="10" end="1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04" dur="500" tmFilter="0,0; .5, 1; 1, 1"/>
                                        <p:tgtEl>
                                          <p:spTgt spid="3">
                                            <p:txEl>
                                              <p:pRg st="10" end="10"/>
                                            </p:txEl>
                                          </p:spTgt>
                                        </p:tgtEl>
                                      </p:cBhvr>
                                    </p:animEffect>
                                  </p:childTnLst>
                                </p:cTn>
                              </p:par>
                            </p:childTnLst>
                          </p:cTn>
                        </p:par>
                        <p:par>
                          <p:cTn id="105" fill="hold">
                            <p:stCondLst>
                              <p:cond delay="11750"/>
                            </p:stCondLst>
                            <p:childTnLst>
                              <p:par>
                                <p:cTn id="106" presetID="48" presetClass="entr" presetSubtype="0" accel="50000" fill="hold" nodeType="afterEffect">
                                  <p:stCondLst>
                                    <p:cond delay="0"/>
                                  </p:stCondLst>
                                  <p:childTnLst>
                                    <p:set>
                                      <p:cBhvr>
                                        <p:cTn id="107" dur="1" fill="hold">
                                          <p:stCondLst>
                                            <p:cond delay="0"/>
                                          </p:stCondLst>
                                        </p:cTn>
                                        <p:tgtEl>
                                          <p:spTgt spid="3">
                                            <p:txEl>
                                              <p:pRg st="11" end="11"/>
                                            </p:txEl>
                                          </p:spTgt>
                                        </p:tgtEl>
                                        <p:attrNameLst>
                                          <p:attrName>style.visibility</p:attrName>
                                        </p:attrNameLst>
                                      </p:cBhvr>
                                      <p:to>
                                        <p:strVal val="visible"/>
                                      </p:to>
                                    </p:set>
                                    <p:anim calcmode="lin" valueType="num">
                                      <p:cBhvr>
                                        <p:cTn id="108" dur="1000" fill="hold"/>
                                        <p:tgtEl>
                                          <p:spTgt spid="3">
                                            <p:txEl>
                                              <p:pRg st="11" end="1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09" dur="1000" fill="hold"/>
                                        <p:tgtEl>
                                          <p:spTgt spid="3">
                                            <p:txEl>
                                              <p:pRg st="11" end="11"/>
                                            </p:txEl>
                                          </p:spTgt>
                                        </p:tgtEl>
                                        <p:attrNameLst>
                                          <p:attrName>ppt_x</p:attrName>
                                        </p:attrNameLst>
                                      </p:cBhvr>
                                      <p:tavLst>
                                        <p:tav tm="0">
                                          <p:val>
                                            <p:fltVal val="-1"/>
                                          </p:val>
                                        </p:tav>
                                        <p:tav tm="50000">
                                          <p:val>
                                            <p:fltVal val="0.95"/>
                                          </p:val>
                                        </p:tav>
                                        <p:tav tm="100000">
                                          <p:val>
                                            <p:strVal val="#ppt_x"/>
                                          </p:val>
                                        </p:tav>
                                      </p:tavLst>
                                    </p:anim>
                                    <p:anim calcmode="lin" valueType="num">
                                      <p:cBhvr>
                                        <p:cTn id="110" dur="1000" fill="hold"/>
                                        <p:tgtEl>
                                          <p:spTgt spid="3">
                                            <p:txEl>
                                              <p:pRg st="11" end="11"/>
                                            </p:txEl>
                                          </p:spTgt>
                                        </p:tgtEl>
                                        <p:attrNameLst>
                                          <p:attrName>ppt_y</p:attrName>
                                        </p:attrNameLst>
                                      </p:cBhvr>
                                      <p:tavLst>
                                        <p:tav tm="0">
                                          <p:val>
                                            <p:strVal val="#ppt_y"/>
                                          </p:val>
                                        </p:tav>
                                        <p:tav tm="100000">
                                          <p:val>
                                            <p:strVal val="#ppt_y"/>
                                          </p:val>
                                        </p:tav>
                                      </p:tavLst>
                                    </p:anim>
                                    <p:animEffect transition="in" filter="fade">
                                      <p:cBhvr>
                                        <p:cTn id="111" dur="1000"/>
                                        <p:tgtEl>
                                          <p:spTgt spid="3">
                                            <p:txEl>
                                              <p:pRg st="11" end="11"/>
                                            </p:txEl>
                                          </p:spTgt>
                                        </p:tgtEl>
                                      </p:cBhvr>
                                    </p:animEffect>
                                  </p:childTnLst>
                                </p:cTn>
                              </p:par>
                            </p:childTnLst>
                          </p:cTn>
                        </p:par>
                        <p:par>
                          <p:cTn id="112" fill="hold">
                            <p:stCondLst>
                              <p:cond delay="12750"/>
                            </p:stCondLst>
                            <p:childTnLst>
                              <p:par>
                                <p:cTn id="113" presetID="2" presetClass="entr" presetSubtype="4" fill="hold" nodeType="afterEffect">
                                  <p:stCondLst>
                                    <p:cond delay="0"/>
                                  </p:stCondLst>
                                  <p:childTnLst>
                                    <p:set>
                                      <p:cBhvr>
                                        <p:cTn id="114" dur="1" fill="hold">
                                          <p:stCondLst>
                                            <p:cond delay="0"/>
                                          </p:stCondLst>
                                        </p:cTn>
                                        <p:tgtEl>
                                          <p:spTgt spid="4"/>
                                        </p:tgtEl>
                                        <p:attrNameLst>
                                          <p:attrName>style.visibility</p:attrName>
                                        </p:attrNameLst>
                                      </p:cBhvr>
                                      <p:to>
                                        <p:strVal val="visible"/>
                                      </p:to>
                                    </p:set>
                                    <p:anim calcmode="lin" valueType="num">
                                      <p:cBhvr additive="base">
                                        <p:cTn id="115" dur="500" fill="hold"/>
                                        <p:tgtEl>
                                          <p:spTgt spid="4"/>
                                        </p:tgtEl>
                                        <p:attrNameLst>
                                          <p:attrName>ppt_x</p:attrName>
                                        </p:attrNameLst>
                                      </p:cBhvr>
                                      <p:tavLst>
                                        <p:tav tm="0">
                                          <p:val>
                                            <p:strVal val="#ppt_x"/>
                                          </p:val>
                                        </p:tav>
                                        <p:tav tm="100000">
                                          <p:val>
                                            <p:strVal val="#ppt_x"/>
                                          </p:val>
                                        </p:tav>
                                      </p:tavLst>
                                    </p:anim>
                                    <p:anim calcmode="lin" valueType="num">
                                      <p:cBhvr additive="base">
                                        <p:cTn id="11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48" presetClass="entr" presetSubtype="0" accel="50000" fill="hold" nodeType="clickEffect">
                                  <p:stCondLst>
                                    <p:cond delay="0"/>
                                  </p:stCondLst>
                                  <p:childTnLst>
                                    <p:set>
                                      <p:cBhvr>
                                        <p:cTn id="120" dur="1" fill="hold">
                                          <p:stCondLst>
                                            <p:cond delay="0"/>
                                          </p:stCondLst>
                                        </p:cTn>
                                        <p:tgtEl>
                                          <p:spTgt spid="4"/>
                                        </p:tgtEl>
                                        <p:attrNameLst>
                                          <p:attrName>style.visibility</p:attrName>
                                        </p:attrNameLst>
                                      </p:cBhvr>
                                      <p:to>
                                        <p:strVal val="visible"/>
                                      </p:to>
                                    </p:set>
                                    <p:anim calcmode="lin" valueType="num">
                                      <p:cBhvr>
                                        <p:cTn id="121" dur="1000" fill="hold"/>
                                        <p:tgtEl>
                                          <p:spTgt spid="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22" dur="1000" fill="hold"/>
                                        <p:tgtEl>
                                          <p:spTgt spid="4"/>
                                        </p:tgtEl>
                                        <p:attrNameLst>
                                          <p:attrName>ppt_x</p:attrName>
                                        </p:attrNameLst>
                                      </p:cBhvr>
                                      <p:tavLst>
                                        <p:tav tm="0">
                                          <p:val>
                                            <p:fltVal val="-1"/>
                                          </p:val>
                                        </p:tav>
                                        <p:tav tm="50000">
                                          <p:val>
                                            <p:fltVal val="0.95"/>
                                          </p:val>
                                        </p:tav>
                                        <p:tav tm="100000">
                                          <p:val>
                                            <p:strVal val="#ppt_x"/>
                                          </p:val>
                                        </p:tav>
                                      </p:tavLst>
                                    </p:anim>
                                    <p:anim calcmode="lin" valueType="num">
                                      <p:cBhvr>
                                        <p:cTn id="123" dur="1000" fill="hold"/>
                                        <p:tgtEl>
                                          <p:spTgt spid="4"/>
                                        </p:tgtEl>
                                        <p:attrNameLst>
                                          <p:attrName>ppt_y</p:attrName>
                                        </p:attrNameLst>
                                      </p:cBhvr>
                                      <p:tavLst>
                                        <p:tav tm="0">
                                          <p:val>
                                            <p:strVal val="#ppt_y"/>
                                          </p:val>
                                        </p:tav>
                                        <p:tav tm="100000">
                                          <p:val>
                                            <p:strVal val="#ppt_y"/>
                                          </p:val>
                                        </p:tav>
                                      </p:tavLst>
                                    </p:anim>
                                    <p:animEffect transition="in" filter="fade">
                                      <p:cBhvr>
                                        <p:cTn id="124" dur="1000"/>
                                        <p:tgtEl>
                                          <p:spTgt spid="4"/>
                                        </p:tgtEl>
                                      </p:cBhvr>
                                    </p:animEffect>
                                  </p:childTnLst>
                                </p:cTn>
                              </p:par>
                            </p:childTnLst>
                          </p:cTn>
                        </p:par>
                      </p:childTnLst>
                    </p:cTn>
                  </p:par>
                  <p:par>
                    <p:cTn id="125" fill="hold">
                      <p:stCondLst>
                        <p:cond delay="indefinite"/>
                      </p:stCondLst>
                      <p:childTnLst>
                        <p:par>
                          <p:cTn id="126" fill="hold">
                            <p:stCondLst>
                              <p:cond delay="0"/>
                            </p:stCondLst>
                            <p:childTnLst>
                              <p:par>
                                <p:cTn id="127" presetID="5" presetClass="entr" presetSubtype="10" fill="hold" grpId="0" nodeType="clickEffect">
                                  <p:stCondLst>
                                    <p:cond delay="0"/>
                                  </p:stCondLst>
                                  <p:childTnLst>
                                    <p:set>
                                      <p:cBhvr>
                                        <p:cTn id="128" dur="1" fill="hold">
                                          <p:stCondLst>
                                            <p:cond delay="0"/>
                                          </p:stCondLst>
                                        </p:cTn>
                                        <p:tgtEl>
                                          <p:spTgt spid="24"/>
                                        </p:tgtEl>
                                        <p:attrNameLst>
                                          <p:attrName>style.visibility</p:attrName>
                                        </p:attrNameLst>
                                      </p:cBhvr>
                                      <p:to>
                                        <p:strVal val="visible"/>
                                      </p:to>
                                    </p:set>
                                    <p:animEffect transition="in" filter="checkerboard(across)">
                                      <p:cBhvr>
                                        <p:cTn id="129" dur="500"/>
                                        <p:tgtEl>
                                          <p:spTgt spid="24"/>
                                        </p:tgtEl>
                                      </p:cBhvr>
                                    </p:animEffect>
                                  </p:childTnLst>
                                </p:cTn>
                              </p:par>
                            </p:childTnLst>
                          </p:cTn>
                        </p:par>
                      </p:childTnLst>
                    </p:cTn>
                  </p:par>
                  <p:par>
                    <p:cTn id="130" fill="hold">
                      <p:stCondLst>
                        <p:cond delay="indefinite"/>
                      </p:stCondLst>
                      <p:childTnLst>
                        <p:par>
                          <p:cTn id="131" fill="hold">
                            <p:stCondLst>
                              <p:cond delay="0"/>
                            </p:stCondLst>
                            <p:childTnLst>
                              <p:par>
                                <p:cTn id="132" presetID="19" presetClass="entr" presetSubtype="10" fill="hold" grpId="0" nodeType="clickEffect">
                                  <p:stCondLst>
                                    <p:cond delay="0"/>
                                  </p:stCondLst>
                                  <p:childTnLst>
                                    <p:set>
                                      <p:cBhvr>
                                        <p:cTn id="133" dur="1" fill="hold">
                                          <p:stCondLst>
                                            <p:cond delay="0"/>
                                          </p:stCondLst>
                                        </p:cTn>
                                        <p:tgtEl>
                                          <p:spTgt spid="18"/>
                                        </p:tgtEl>
                                        <p:attrNameLst>
                                          <p:attrName>style.visibility</p:attrName>
                                        </p:attrNameLst>
                                      </p:cBhvr>
                                      <p:to>
                                        <p:strVal val="visible"/>
                                      </p:to>
                                    </p:set>
                                    <p:anim calcmode="lin" valueType="num">
                                      <p:cBhvr>
                                        <p:cTn id="134" dur="5000" fill="hold"/>
                                        <p:tgtEl>
                                          <p:spTgt spid="18"/>
                                        </p:tgtEl>
                                        <p:attrNameLst>
                                          <p:attrName>ppt_w</p:attrName>
                                        </p:attrNameLst>
                                      </p:cBhvr>
                                      <p:tavLst>
                                        <p:tav tm="0" fmla="#ppt_w*sin(2.5*pi*$)">
                                          <p:val>
                                            <p:fltVal val="0"/>
                                          </p:val>
                                        </p:tav>
                                        <p:tav tm="100000">
                                          <p:val>
                                            <p:fltVal val="1"/>
                                          </p:val>
                                        </p:tav>
                                      </p:tavLst>
                                    </p:anim>
                                    <p:anim calcmode="lin" valueType="num">
                                      <p:cBhvr>
                                        <p:cTn id="135" dur="5000" fill="hold"/>
                                        <p:tgtEl>
                                          <p:spTgt spid="18"/>
                                        </p:tgtEl>
                                        <p:attrNameLst>
                                          <p:attrName>ppt_h</p:attrName>
                                        </p:attrNameLst>
                                      </p:cBhvr>
                                      <p:tavLst>
                                        <p:tav tm="0">
                                          <p:val>
                                            <p:strVal val="#ppt_h"/>
                                          </p:val>
                                        </p:tav>
                                        <p:tav tm="100000">
                                          <p:val>
                                            <p:strVal val="#ppt_h"/>
                                          </p:val>
                                        </p:tav>
                                      </p:tavLst>
                                    </p:anim>
                                  </p:childTnLst>
                                </p:cTn>
                              </p:par>
                            </p:childTnLst>
                          </p:cTn>
                        </p:par>
                      </p:childTnLst>
                    </p:cTn>
                  </p:par>
                  <p:par>
                    <p:cTn id="136" fill="hold">
                      <p:stCondLst>
                        <p:cond delay="indefinite"/>
                      </p:stCondLst>
                      <p:childTnLst>
                        <p:par>
                          <p:cTn id="137" fill="hold">
                            <p:stCondLst>
                              <p:cond delay="0"/>
                            </p:stCondLst>
                            <p:childTnLst>
                              <p:par>
                                <p:cTn id="138" presetID="4" presetClass="entr" presetSubtype="16" fill="hold" nodeType="clickEffect">
                                  <p:stCondLst>
                                    <p:cond delay="0"/>
                                  </p:stCondLst>
                                  <p:childTnLst>
                                    <p:set>
                                      <p:cBhvr>
                                        <p:cTn id="139" dur="1" fill="hold">
                                          <p:stCondLst>
                                            <p:cond delay="0"/>
                                          </p:stCondLst>
                                        </p:cTn>
                                        <p:tgtEl>
                                          <p:spTgt spid="17"/>
                                        </p:tgtEl>
                                        <p:attrNameLst>
                                          <p:attrName>style.visibility</p:attrName>
                                        </p:attrNameLst>
                                      </p:cBhvr>
                                      <p:to>
                                        <p:strVal val="visible"/>
                                      </p:to>
                                    </p:set>
                                    <p:animEffect transition="in" filter="box(in)">
                                      <p:cBhvr>
                                        <p:cTn id="140" dur="500"/>
                                        <p:tgtEl>
                                          <p:spTgt spid="17"/>
                                        </p:tgtEl>
                                      </p:cBhvr>
                                    </p:animEffect>
                                  </p:childTnLst>
                                </p:cTn>
                              </p:par>
                            </p:childTnLst>
                          </p:cTn>
                        </p:par>
                      </p:childTnLst>
                    </p:cTn>
                  </p:par>
                  <p:par>
                    <p:cTn id="141" fill="hold">
                      <p:stCondLst>
                        <p:cond delay="indefinite"/>
                      </p:stCondLst>
                      <p:childTnLst>
                        <p:par>
                          <p:cTn id="142" fill="hold">
                            <p:stCondLst>
                              <p:cond delay="0"/>
                            </p:stCondLst>
                            <p:childTnLst>
                              <p:par>
                                <p:cTn id="143" presetID="48" presetClass="entr" presetSubtype="0" accel="50000" fill="hold" grpId="0" nodeType="clickEffect">
                                  <p:stCondLst>
                                    <p:cond delay="0"/>
                                  </p:stCondLst>
                                  <p:childTnLst>
                                    <p:set>
                                      <p:cBhvr>
                                        <p:cTn id="144" dur="1" fill="hold">
                                          <p:stCondLst>
                                            <p:cond delay="0"/>
                                          </p:stCondLst>
                                        </p:cTn>
                                        <p:tgtEl>
                                          <p:spTgt spid="13"/>
                                        </p:tgtEl>
                                        <p:attrNameLst>
                                          <p:attrName>style.visibility</p:attrName>
                                        </p:attrNameLst>
                                      </p:cBhvr>
                                      <p:to>
                                        <p:strVal val="visible"/>
                                      </p:to>
                                    </p:set>
                                    <p:anim calcmode="lin" valueType="num">
                                      <p:cBhvr>
                                        <p:cTn id="145" dur="1000" fill="hold"/>
                                        <p:tgtEl>
                                          <p:spTgt spid="13"/>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6" dur="1000" fill="hold"/>
                                        <p:tgtEl>
                                          <p:spTgt spid="13"/>
                                        </p:tgtEl>
                                        <p:attrNameLst>
                                          <p:attrName>ppt_x</p:attrName>
                                        </p:attrNameLst>
                                      </p:cBhvr>
                                      <p:tavLst>
                                        <p:tav tm="0">
                                          <p:val>
                                            <p:fltVal val="-1"/>
                                          </p:val>
                                        </p:tav>
                                        <p:tav tm="50000">
                                          <p:val>
                                            <p:fltVal val="0.95"/>
                                          </p:val>
                                        </p:tav>
                                        <p:tav tm="100000">
                                          <p:val>
                                            <p:strVal val="#ppt_x"/>
                                          </p:val>
                                        </p:tav>
                                      </p:tavLst>
                                    </p:anim>
                                    <p:anim calcmode="lin" valueType="num">
                                      <p:cBhvr>
                                        <p:cTn id="147" dur="1000" fill="hold"/>
                                        <p:tgtEl>
                                          <p:spTgt spid="13"/>
                                        </p:tgtEl>
                                        <p:attrNameLst>
                                          <p:attrName>ppt_y</p:attrName>
                                        </p:attrNameLst>
                                      </p:cBhvr>
                                      <p:tavLst>
                                        <p:tav tm="0">
                                          <p:val>
                                            <p:strVal val="#ppt_y"/>
                                          </p:val>
                                        </p:tav>
                                        <p:tav tm="100000">
                                          <p:val>
                                            <p:strVal val="#ppt_y"/>
                                          </p:val>
                                        </p:tav>
                                      </p:tavLst>
                                    </p:anim>
                                    <p:animEffect transition="in" filter="fade">
                                      <p:cBhvr>
                                        <p:cTn id="148" dur="1000"/>
                                        <p:tgtEl>
                                          <p:spTgt spid="13"/>
                                        </p:tgtEl>
                                      </p:cBhvr>
                                    </p:animEffect>
                                  </p:childTnLst>
                                </p:cTn>
                              </p:par>
                            </p:childTnLst>
                          </p:cTn>
                        </p:par>
                      </p:childTnLst>
                    </p:cTn>
                  </p:par>
                  <p:par>
                    <p:cTn id="149" fill="hold">
                      <p:stCondLst>
                        <p:cond delay="indefinite"/>
                      </p:stCondLst>
                      <p:childTnLst>
                        <p:par>
                          <p:cTn id="150" fill="hold">
                            <p:stCondLst>
                              <p:cond delay="0"/>
                            </p:stCondLst>
                            <p:childTnLst>
                              <p:par>
                                <p:cTn id="151" presetID="4" presetClass="entr" presetSubtype="16" fill="hold" nodeType="clickEffect">
                                  <p:stCondLst>
                                    <p:cond delay="0"/>
                                  </p:stCondLst>
                                  <p:childTnLst>
                                    <p:set>
                                      <p:cBhvr>
                                        <p:cTn id="152" dur="1" fill="hold">
                                          <p:stCondLst>
                                            <p:cond delay="0"/>
                                          </p:stCondLst>
                                        </p:cTn>
                                        <p:tgtEl>
                                          <p:spTgt spid="9"/>
                                        </p:tgtEl>
                                        <p:attrNameLst>
                                          <p:attrName>style.visibility</p:attrName>
                                        </p:attrNameLst>
                                      </p:cBhvr>
                                      <p:to>
                                        <p:strVal val="visible"/>
                                      </p:to>
                                    </p:set>
                                    <p:animEffect transition="in" filter="box(in)">
                                      <p:cBhvr>
                                        <p:cTn id="153" dur="500"/>
                                        <p:tgtEl>
                                          <p:spTgt spid="9"/>
                                        </p:tgtEl>
                                      </p:cBhvr>
                                    </p:animEffect>
                                  </p:childTnLst>
                                </p:cTn>
                              </p:par>
                            </p:childTnLst>
                          </p:cTn>
                        </p:par>
                      </p:childTnLst>
                    </p:cTn>
                  </p:par>
                  <p:par>
                    <p:cTn id="154" fill="hold">
                      <p:stCondLst>
                        <p:cond delay="indefinite"/>
                      </p:stCondLst>
                      <p:childTnLst>
                        <p:par>
                          <p:cTn id="155" fill="hold">
                            <p:stCondLst>
                              <p:cond delay="0"/>
                            </p:stCondLst>
                            <p:childTnLst>
                              <p:par>
                                <p:cTn id="156" presetID="4" presetClass="entr" presetSubtype="16" fill="hold" nodeType="clickEffect">
                                  <p:stCondLst>
                                    <p:cond delay="0"/>
                                  </p:stCondLst>
                                  <p:childTnLst>
                                    <p:set>
                                      <p:cBhvr>
                                        <p:cTn id="157" dur="1" fill="hold">
                                          <p:stCondLst>
                                            <p:cond delay="0"/>
                                          </p:stCondLst>
                                        </p:cTn>
                                        <p:tgtEl>
                                          <p:spTgt spid="6"/>
                                        </p:tgtEl>
                                        <p:attrNameLst>
                                          <p:attrName>style.visibility</p:attrName>
                                        </p:attrNameLst>
                                      </p:cBhvr>
                                      <p:to>
                                        <p:strVal val="visible"/>
                                      </p:to>
                                    </p:set>
                                    <p:animEffect transition="in" filter="box(in)">
                                      <p:cBhvr>
                                        <p:cTn id="158" dur="500"/>
                                        <p:tgtEl>
                                          <p:spTgt spid="6"/>
                                        </p:tgtEl>
                                      </p:cBhvr>
                                    </p:animEffect>
                                  </p:childTnLst>
                                </p:cTn>
                              </p:par>
                            </p:childTnLst>
                          </p:cTn>
                        </p:par>
                      </p:childTnLst>
                    </p:cTn>
                  </p:par>
                  <p:par>
                    <p:cTn id="159" fill="hold">
                      <p:stCondLst>
                        <p:cond delay="indefinite"/>
                      </p:stCondLst>
                      <p:childTnLst>
                        <p:par>
                          <p:cTn id="160" fill="hold">
                            <p:stCondLst>
                              <p:cond delay="0"/>
                            </p:stCondLst>
                            <p:childTnLst>
                              <p:par>
                                <p:cTn id="161" presetID="5" presetClass="entr" presetSubtype="10" fill="hold" nodeType="clickEffect">
                                  <p:stCondLst>
                                    <p:cond delay="0"/>
                                  </p:stCondLst>
                                  <p:childTnLst>
                                    <p:set>
                                      <p:cBhvr>
                                        <p:cTn id="162" dur="1" fill="hold">
                                          <p:stCondLst>
                                            <p:cond delay="0"/>
                                          </p:stCondLst>
                                        </p:cTn>
                                        <p:tgtEl>
                                          <p:spTgt spid="11"/>
                                        </p:tgtEl>
                                        <p:attrNameLst>
                                          <p:attrName>style.visibility</p:attrName>
                                        </p:attrNameLst>
                                      </p:cBhvr>
                                      <p:to>
                                        <p:strVal val="visible"/>
                                      </p:to>
                                    </p:set>
                                    <p:animEffect transition="in" filter="checkerboard(across)">
                                      <p:cBhvr>
                                        <p:cTn id="163" dur="500"/>
                                        <p:tgtEl>
                                          <p:spTgt spid="11"/>
                                        </p:tgtEl>
                                      </p:cBhvr>
                                    </p:animEffect>
                                  </p:childTnLst>
                                </p:cTn>
                              </p:par>
                            </p:childTnLst>
                          </p:cTn>
                        </p:par>
                      </p:childTnLst>
                    </p:cTn>
                  </p:par>
                  <p:par>
                    <p:cTn id="164" fill="hold">
                      <p:stCondLst>
                        <p:cond delay="indefinite"/>
                      </p:stCondLst>
                      <p:childTnLst>
                        <p:par>
                          <p:cTn id="165" fill="hold">
                            <p:stCondLst>
                              <p:cond delay="0"/>
                            </p:stCondLst>
                            <p:childTnLst>
                              <p:par>
                                <p:cTn id="166" presetID="5" presetClass="entr" presetSubtype="10" fill="hold" nodeType="clickEffect">
                                  <p:stCondLst>
                                    <p:cond delay="0"/>
                                  </p:stCondLst>
                                  <p:childTnLst>
                                    <p:set>
                                      <p:cBhvr>
                                        <p:cTn id="167" dur="1" fill="hold">
                                          <p:stCondLst>
                                            <p:cond delay="0"/>
                                          </p:stCondLst>
                                        </p:cTn>
                                        <p:tgtEl>
                                          <p:spTgt spid="20"/>
                                        </p:tgtEl>
                                        <p:attrNameLst>
                                          <p:attrName>style.visibility</p:attrName>
                                        </p:attrNameLst>
                                      </p:cBhvr>
                                      <p:to>
                                        <p:strVal val="visible"/>
                                      </p:to>
                                    </p:set>
                                    <p:animEffect transition="in" filter="checkerboard(across)">
                                      <p:cBhvr>
                                        <p:cTn id="16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3" grpId="0" animBg="1"/>
      <p:bldP spid="18" grpId="0" animBg="1"/>
      <p:bldP spid="2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14348" y="500042"/>
            <a:ext cx="7772400" cy="6000792"/>
          </a:xfrm>
        </p:spPr>
        <p:txBody>
          <a:bodyPr>
            <a:normAutofit fontScale="55000" lnSpcReduction="20000"/>
          </a:bodyPr>
          <a:lstStyle/>
          <a:p>
            <a:endParaRPr lang="fr-FR" dirty="0" smtClean="0"/>
          </a:p>
          <a:p>
            <a:endParaRPr lang="fr-FR" dirty="0" smtClean="0"/>
          </a:p>
          <a:p>
            <a:r>
              <a:rPr lang="fr-FR" dirty="0" smtClean="0"/>
              <a:t>St François fixe une </a:t>
            </a:r>
          </a:p>
          <a:p>
            <a:pPr>
              <a:buNone/>
            </a:pPr>
            <a:r>
              <a:rPr lang="fr-FR" dirty="0" smtClean="0"/>
              <a:t>mystérieuse source de</a:t>
            </a:r>
          </a:p>
          <a:p>
            <a:pPr>
              <a:buNone/>
            </a:pPr>
            <a:r>
              <a:rPr lang="fr-FR" dirty="0" smtClean="0"/>
              <a:t> lumière.  C’est peut-être</a:t>
            </a:r>
          </a:p>
          <a:p>
            <a:pPr>
              <a:buNone/>
            </a:pPr>
            <a:r>
              <a:rPr lang="fr-FR" dirty="0" smtClean="0"/>
              <a:t> un ange ou une comète.</a:t>
            </a:r>
          </a:p>
          <a:p>
            <a:r>
              <a:rPr lang="fr-FR" dirty="0" smtClean="0"/>
              <a:t> Toutes les stigmates </a:t>
            </a:r>
          </a:p>
          <a:p>
            <a:pPr>
              <a:buNone/>
            </a:pPr>
            <a:r>
              <a:rPr lang="fr-FR" dirty="0" smtClean="0"/>
              <a:t>ne sont pas représentés </a:t>
            </a:r>
          </a:p>
          <a:p>
            <a:pPr>
              <a:buNone/>
            </a:pPr>
            <a:r>
              <a:rPr lang="fr-FR" dirty="0" smtClean="0"/>
              <a:t>sur St François d’Assise.</a:t>
            </a:r>
          </a:p>
          <a:p>
            <a:r>
              <a:rPr lang="fr-FR" sz="3100" dirty="0" smtClean="0"/>
              <a:t>La ville représente</a:t>
            </a:r>
          </a:p>
          <a:p>
            <a:pPr>
              <a:buNone/>
            </a:pPr>
            <a:r>
              <a:rPr lang="fr-FR" sz="3100" dirty="0" smtClean="0"/>
              <a:t> l’ancienne vie de </a:t>
            </a:r>
          </a:p>
          <a:p>
            <a:pPr>
              <a:buNone/>
            </a:pPr>
            <a:r>
              <a:rPr lang="fr-FR" sz="3100" dirty="0" smtClean="0"/>
              <a:t>Saint François. </a:t>
            </a:r>
          </a:p>
          <a:p>
            <a:pPr lvl="4"/>
            <a:endParaRPr lang="fr-FR" dirty="0" smtClean="0"/>
          </a:p>
          <a:p>
            <a:pPr lvl="4">
              <a:buNone/>
            </a:pPr>
            <a:endParaRPr lang="fr-FR" dirty="0" smtClean="0"/>
          </a:p>
          <a:p>
            <a:pPr lvl="4">
              <a:buNone/>
            </a:pPr>
            <a:endParaRPr lang="fr-FR" dirty="0" smtClean="0"/>
          </a:p>
          <a:p>
            <a:r>
              <a:rPr lang="fr-FR" dirty="0" smtClean="0"/>
              <a:t>Le pont qui mène à la ville est coupé car il tourne le dos à son ancienne vie.</a:t>
            </a:r>
          </a:p>
          <a:p>
            <a:r>
              <a:rPr lang="fr-FR" dirty="0" smtClean="0"/>
              <a:t>La nature a une grande place dans le tableau.</a:t>
            </a:r>
          </a:p>
          <a:p>
            <a:r>
              <a:rPr lang="fr-FR" dirty="0" smtClean="0"/>
              <a:t>L’âne rappelle que Jésus est retourné </a:t>
            </a:r>
            <a:r>
              <a:rPr lang="fr-FR" dirty="0" smtClean="0"/>
              <a:t>à </a:t>
            </a:r>
            <a:r>
              <a:rPr lang="fr-FR" dirty="0" smtClean="0"/>
              <a:t>Jérusalem. </a:t>
            </a:r>
          </a:p>
          <a:p>
            <a:r>
              <a:rPr lang="fr-FR" dirty="0" smtClean="0"/>
              <a:t>Les objets comme la cruche, le livre et son habitation dans la grotte montrent qu’il est pauvre.</a:t>
            </a:r>
          </a:p>
          <a:p>
            <a:endParaRPr lang="fr-FR" dirty="0"/>
          </a:p>
        </p:txBody>
      </p:sp>
      <p:pic>
        <p:nvPicPr>
          <p:cNvPr id="4" name="Image 3" descr="st francois.jpg"/>
          <p:cNvPicPr>
            <a:picLocks noChangeAspect="1"/>
          </p:cNvPicPr>
          <p:nvPr/>
        </p:nvPicPr>
        <p:blipFill>
          <a:blip r:embed="rId2" cstate="print"/>
          <a:stretch>
            <a:fillRect/>
          </a:stretch>
        </p:blipFill>
        <p:spPr>
          <a:xfrm>
            <a:off x="5000628" y="1142984"/>
            <a:ext cx="3368797" cy="3357586"/>
          </a:xfrm>
          <a:prstGeom prst="rect">
            <a:avLst/>
          </a:prstGeom>
        </p:spPr>
      </p:pic>
      <p:pic>
        <p:nvPicPr>
          <p:cNvPr id="5" name="Image 4" descr="ville.jpg"/>
          <p:cNvPicPr>
            <a:picLocks noChangeAspect="1"/>
          </p:cNvPicPr>
          <p:nvPr/>
        </p:nvPicPr>
        <p:blipFill>
          <a:blip r:embed="rId3" cstate="print"/>
          <a:stretch>
            <a:fillRect/>
          </a:stretch>
        </p:blipFill>
        <p:spPr>
          <a:xfrm>
            <a:off x="3214678" y="2643182"/>
            <a:ext cx="1428736" cy="1428736"/>
          </a:xfrm>
          <a:prstGeom prst="rect">
            <a:avLst/>
          </a:prstGeom>
        </p:spPr>
      </p:pic>
      <p:sp>
        <p:nvSpPr>
          <p:cNvPr id="6" name="ZoneTexte 5"/>
          <p:cNvSpPr txBox="1"/>
          <p:nvPr/>
        </p:nvSpPr>
        <p:spPr>
          <a:xfrm>
            <a:off x="714348" y="285728"/>
            <a:ext cx="7929618" cy="70788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4000" dirty="0" smtClean="0"/>
              <a:t>Description et interprétation</a:t>
            </a:r>
            <a:endParaRPr lang="fr-FR" sz="4000" dirty="0"/>
          </a:p>
        </p:txBody>
      </p:sp>
      <p:sp>
        <p:nvSpPr>
          <p:cNvPr id="7" name="Rectangle 6"/>
          <p:cNvSpPr/>
          <p:nvPr/>
        </p:nvSpPr>
        <p:spPr>
          <a:xfrm>
            <a:off x="785786" y="4071942"/>
            <a:ext cx="4572000" cy="461665"/>
          </a:xfrm>
          <a:prstGeom prst="rect">
            <a:avLst/>
          </a:prstGeom>
        </p:spPr>
        <p:txBody>
          <a:bodyPr>
            <a:spAutoFit/>
          </a:bodyPr>
          <a:lstStyle/>
          <a:p>
            <a:r>
              <a:rPr lang="fr-FR" sz="800" dirty="0" smtClean="0">
                <a:hlinkClick r:id="rId4"/>
              </a:rPr>
              <a:t>http://upload.wikimedia.org/wikipedia/commons/thumb/b/bb/Giovanni_Bellini_-_Saint_Francis_in_the_Desert_-_Google_Art_Project-x0-y0.jpg/600px-Giovanni_Bellini_-_Saint_Francis_in_the_Desert_-_Google_Art_Project-x0-y0.jpg</a:t>
            </a:r>
            <a:endParaRPr lang="fr-FR" sz="800" dirty="0"/>
          </a:p>
        </p:txBody>
      </p:sp>
      <p:sp>
        <p:nvSpPr>
          <p:cNvPr id="8" name="Rectangle 7"/>
          <p:cNvSpPr/>
          <p:nvPr/>
        </p:nvSpPr>
        <p:spPr>
          <a:xfrm>
            <a:off x="8501074" y="1500174"/>
            <a:ext cx="642926" cy="3293209"/>
          </a:xfrm>
          <a:prstGeom prst="rect">
            <a:avLst/>
          </a:prstGeom>
        </p:spPr>
        <p:txBody>
          <a:bodyPr wrap="square">
            <a:spAutoFit/>
          </a:bodyPr>
          <a:lstStyle/>
          <a:p>
            <a:r>
              <a:rPr lang="fr-FR" sz="800" dirty="0" smtClean="0">
                <a:hlinkClick r:id="rId5"/>
              </a:rPr>
              <a:t>http://upload.wikimedia.org/wikipedia/commons/thumb/4/44/Giovanni_Bellini_-_Saint_Francis_in_the_Desert_-_Google_Art_Project-x1-y1.jpg/601px-Giovanni_Bellini_-_Saint_Francis_in_the_Desert_-_Google_Art_Project-x1-y1.jpg</a:t>
            </a:r>
            <a:endParaRPr lang="fr-FR" sz="800" dirty="0"/>
          </a:p>
        </p:txBody>
      </p:sp>
    </p:spTree>
  </p:cSld>
  <p:clrMapOvr>
    <a:masterClrMapping/>
  </p:clrMapOvr>
  <p:transition advTm="25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childTnLst>
                          </p:cTn>
                        </p:par>
                        <p:par>
                          <p:cTn id="8" fill="hold">
                            <p:stCondLst>
                              <p:cond delay="500"/>
                            </p:stCondLst>
                            <p:childTnLst>
                              <p:par>
                                <p:cTn id="9" presetID="5" presetClass="entr" presetSubtype="10" fill="hold" nodeType="after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checkerboard(across)">
                                      <p:cBhvr>
                                        <p:cTn id="11" dur="500"/>
                                        <p:tgtEl>
                                          <p:spTgt spid="3">
                                            <p:txEl>
                                              <p:pRg st="3" end="3"/>
                                            </p:txEl>
                                          </p:spTgt>
                                        </p:tgtEl>
                                      </p:cBhvr>
                                    </p:animEffect>
                                  </p:childTnLst>
                                </p:cTn>
                              </p:par>
                            </p:childTnLst>
                          </p:cTn>
                        </p:par>
                        <p:par>
                          <p:cTn id="12" fill="hold">
                            <p:stCondLst>
                              <p:cond delay="1000"/>
                            </p:stCondLst>
                            <p:childTnLst>
                              <p:par>
                                <p:cTn id="13" presetID="5" presetClass="entr" presetSubtype="10" fill="hold" nodeType="after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checkerboard(across)">
                                      <p:cBhvr>
                                        <p:cTn id="15" dur="500"/>
                                        <p:tgtEl>
                                          <p:spTgt spid="3">
                                            <p:txEl>
                                              <p:pRg st="4" end="4"/>
                                            </p:txEl>
                                          </p:spTgt>
                                        </p:tgtEl>
                                      </p:cBhvr>
                                    </p:animEffect>
                                  </p:childTnLst>
                                </p:cTn>
                              </p:par>
                            </p:childTnLst>
                          </p:cTn>
                        </p:par>
                        <p:par>
                          <p:cTn id="16" fill="hold">
                            <p:stCondLst>
                              <p:cond delay="1500"/>
                            </p:stCondLst>
                            <p:childTnLst>
                              <p:par>
                                <p:cTn id="17" presetID="5" presetClass="entr" presetSubtype="10" fill="hold" nodeType="after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checkerboard(across)">
                                      <p:cBhvr>
                                        <p:cTn id="19" dur="500"/>
                                        <p:tgtEl>
                                          <p:spTgt spid="3">
                                            <p:txEl>
                                              <p:pRg st="5" end="5"/>
                                            </p:txEl>
                                          </p:spTgt>
                                        </p:tgtEl>
                                      </p:cBhvr>
                                    </p:animEffect>
                                  </p:childTnLst>
                                </p:cTn>
                              </p:par>
                            </p:childTnLst>
                          </p:cTn>
                        </p:par>
                        <p:par>
                          <p:cTn id="20" fill="hold">
                            <p:stCondLst>
                              <p:cond delay="2000"/>
                            </p:stCondLst>
                            <p:childTnLst>
                              <p:par>
                                <p:cTn id="21" presetID="5" presetClass="entr" presetSubtype="10" fill="hold" nodeType="after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checkerboard(across)">
                                      <p:cBhvr>
                                        <p:cTn id="23" dur="500"/>
                                        <p:tgtEl>
                                          <p:spTgt spid="3">
                                            <p:txEl>
                                              <p:pRg st="6" end="6"/>
                                            </p:txEl>
                                          </p:spTgt>
                                        </p:tgtEl>
                                      </p:cBhvr>
                                    </p:animEffect>
                                  </p:childTnLst>
                                </p:cTn>
                              </p:par>
                            </p:childTnLst>
                          </p:cTn>
                        </p:par>
                        <p:par>
                          <p:cTn id="24" fill="hold">
                            <p:stCondLst>
                              <p:cond delay="2500"/>
                            </p:stCondLst>
                            <p:childTnLst>
                              <p:par>
                                <p:cTn id="25" presetID="5" presetClass="entr" presetSubtype="10" fill="hold" nodeType="after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checkerboard(across)">
                                      <p:cBhvr>
                                        <p:cTn id="27" dur="500"/>
                                        <p:tgtEl>
                                          <p:spTgt spid="3">
                                            <p:txEl>
                                              <p:pRg st="7" end="7"/>
                                            </p:txEl>
                                          </p:spTgt>
                                        </p:tgtEl>
                                      </p:cBhvr>
                                    </p:animEffect>
                                  </p:childTnLst>
                                </p:cTn>
                              </p:par>
                            </p:childTnLst>
                          </p:cTn>
                        </p:par>
                        <p:par>
                          <p:cTn id="28" fill="hold">
                            <p:stCondLst>
                              <p:cond delay="3000"/>
                            </p:stCondLst>
                            <p:childTnLst>
                              <p:par>
                                <p:cTn id="29" presetID="5" presetClass="entr" presetSubtype="10" fill="hold" nodeType="after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checkerboard(across)">
                                      <p:cBhvr>
                                        <p:cTn id="31" dur="500"/>
                                        <p:tgtEl>
                                          <p:spTgt spid="3">
                                            <p:txEl>
                                              <p:pRg st="8" end="8"/>
                                            </p:txEl>
                                          </p:spTgt>
                                        </p:tgtEl>
                                      </p:cBhvr>
                                    </p:animEffect>
                                  </p:childTnLst>
                                </p:cTn>
                              </p:par>
                            </p:childTnLst>
                          </p:cTn>
                        </p:par>
                        <p:par>
                          <p:cTn id="32" fill="hold">
                            <p:stCondLst>
                              <p:cond delay="3500"/>
                            </p:stCondLst>
                            <p:childTnLst>
                              <p:par>
                                <p:cTn id="33" presetID="5" presetClass="entr" presetSubtype="10" fill="hold" nodeType="after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checkerboard(across)">
                                      <p:cBhvr>
                                        <p:cTn id="35" dur="500"/>
                                        <p:tgtEl>
                                          <p:spTgt spid="3">
                                            <p:txEl>
                                              <p:pRg st="9" end="9"/>
                                            </p:txEl>
                                          </p:spTgt>
                                        </p:tgtEl>
                                      </p:cBhvr>
                                    </p:animEffect>
                                  </p:childTnLst>
                                </p:cTn>
                              </p:par>
                            </p:childTnLst>
                          </p:cTn>
                        </p:par>
                        <p:par>
                          <p:cTn id="36" fill="hold">
                            <p:stCondLst>
                              <p:cond delay="4000"/>
                            </p:stCondLst>
                            <p:childTnLst>
                              <p:par>
                                <p:cTn id="37" presetID="5" presetClass="entr" presetSubtype="10" fill="hold" nodeType="after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39" dur="500"/>
                                        <p:tgtEl>
                                          <p:spTgt spid="3">
                                            <p:txEl>
                                              <p:pRg st="10" end="10"/>
                                            </p:txEl>
                                          </p:spTgt>
                                        </p:tgtEl>
                                      </p:cBhvr>
                                    </p:animEffect>
                                  </p:childTnLst>
                                </p:cTn>
                              </p:par>
                            </p:childTnLst>
                          </p:cTn>
                        </p:par>
                        <p:par>
                          <p:cTn id="40" fill="hold">
                            <p:stCondLst>
                              <p:cond delay="4500"/>
                            </p:stCondLst>
                            <p:childTnLst>
                              <p:par>
                                <p:cTn id="41" presetID="5" presetClass="entr" presetSubtype="10" fill="hold" nodeType="after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Effect transition="in" filter="checkerboard(across)">
                                      <p:cBhvr>
                                        <p:cTn id="43" dur="500"/>
                                        <p:tgtEl>
                                          <p:spTgt spid="3">
                                            <p:txEl>
                                              <p:pRg st="11" end="11"/>
                                            </p:txEl>
                                          </p:spTgt>
                                        </p:tgtEl>
                                      </p:cBhvr>
                                    </p:animEffect>
                                  </p:childTnLst>
                                </p:cTn>
                              </p:par>
                            </p:childTnLst>
                          </p:cTn>
                        </p:par>
                        <p:par>
                          <p:cTn id="44" fill="hold">
                            <p:stCondLst>
                              <p:cond delay="5000"/>
                            </p:stCondLst>
                            <p:childTnLst>
                              <p:par>
                                <p:cTn id="45" presetID="5" presetClass="entr" presetSubtype="10" fill="hold" nodeType="after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animEffect transition="in" filter="checkerboard(across)">
                                      <p:cBhvr>
                                        <p:cTn id="47" dur="500"/>
                                        <p:tgtEl>
                                          <p:spTgt spid="3">
                                            <p:txEl>
                                              <p:pRg st="15" end="15"/>
                                            </p:txEl>
                                          </p:spTgt>
                                        </p:tgtEl>
                                      </p:cBhvr>
                                    </p:animEffect>
                                  </p:childTnLst>
                                </p:cTn>
                              </p:par>
                            </p:childTnLst>
                          </p:cTn>
                        </p:par>
                        <p:par>
                          <p:cTn id="48" fill="hold">
                            <p:stCondLst>
                              <p:cond delay="5500"/>
                            </p:stCondLst>
                            <p:childTnLst>
                              <p:par>
                                <p:cTn id="49" presetID="5" presetClass="entr" presetSubtype="10" fill="hold" nodeType="afterEffect">
                                  <p:stCondLst>
                                    <p:cond delay="0"/>
                                  </p:stCondLst>
                                  <p:childTnLst>
                                    <p:set>
                                      <p:cBhvr>
                                        <p:cTn id="50" dur="1" fill="hold">
                                          <p:stCondLst>
                                            <p:cond delay="0"/>
                                          </p:stCondLst>
                                        </p:cTn>
                                        <p:tgtEl>
                                          <p:spTgt spid="3">
                                            <p:txEl>
                                              <p:pRg st="16" end="16"/>
                                            </p:txEl>
                                          </p:spTgt>
                                        </p:tgtEl>
                                        <p:attrNameLst>
                                          <p:attrName>style.visibility</p:attrName>
                                        </p:attrNameLst>
                                      </p:cBhvr>
                                      <p:to>
                                        <p:strVal val="visible"/>
                                      </p:to>
                                    </p:set>
                                    <p:animEffect transition="in" filter="checkerboard(across)">
                                      <p:cBhvr>
                                        <p:cTn id="51" dur="500"/>
                                        <p:tgtEl>
                                          <p:spTgt spid="3">
                                            <p:txEl>
                                              <p:pRg st="16" end="16"/>
                                            </p:txEl>
                                          </p:spTgt>
                                        </p:tgtEl>
                                      </p:cBhvr>
                                    </p:animEffect>
                                  </p:childTnLst>
                                </p:cTn>
                              </p:par>
                            </p:childTnLst>
                          </p:cTn>
                        </p:par>
                        <p:par>
                          <p:cTn id="52" fill="hold">
                            <p:stCondLst>
                              <p:cond delay="6000"/>
                            </p:stCondLst>
                            <p:childTnLst>
                              <p:par>
                                <p:cTn id="53" presetID="5" presetClass="entr" presetSubtype="10" fill="hold" nodeType="afterEffect">
                                  <p:stCondLst>
                                    <p:cond delay="0"/>
                                  </p:stCondLst>
                                  <p:childTnLst>
                                    <p:set>
                                      <p:cBhvr>
                                        <p:cTn id="54" dur="1" fill="hold">
                                          <p:stCondLst>
                                            <p:cond delay="0"/>
                                          </p:stCondLst>
                                        </p:cTn>
                                        <p:tgtEl>
                                          <p:spTgt spid="3">
                                            <p:txEl>
                                              <p:pRg st="17" end="17"/>
                                            </p:txEl>
                                          </p:spTgt>
                                        </p:tgtEl>
                                        <p:attrNameLst>
                                          <p:attrName>style.visibility</p:attrName>
                                        </p:attrNameLst>
                                      </p:cBhvr>
                                      <p:to>
                                        <p:strVal val="visible"/>
                                      </p:to>
                                    </p:set>
                                    <p:animEffect transition="in" filter="checkerboard(across)">
                                      <p:cBhvr>
                                        <p:cTn id="55" dur="500"/>
                                        <p:tgtEl>
                                          <p:spTgt spid="3">
                                            <p:txEl>
                                              <p:pRg st="17" end="17"/>
                                            </p:txEl>
                                          </p:spTgt>
                                        </p:tgtEl>
                                      </p:cBhvr>
                                    </p:animEffect>
                                  </p:childTnLst>
                                </p:cTn>
                              </p:par>
                            </p:childTnLst>
                          </p:cTn>
                        </p:par>
                        <p:par>
                          <p:cTn id="56" fill="hold">
                            <p:stCondLst>
                              <p:cond delay="6500"/>
                            </p:stCondLst>
                            <p:childTnLst>
                              <p:par>
                                <p:cTn id="57" presetID="5" presetClass="entr" presetSubtype="10" fill="hold" nodeType="afterEffect">
                                  <p:stCondLst>
                                    <p:cond delay="0"/>
                                  </p:stCondLst>
                                  <p:childTnLst>
                                    <p:set>
                                      <p:cBhvr>
                                        <p:cTn id="58" dur="1" fill="hold">
                                          <p:stCondLst>
                                            <p:cond delay="0"/>
                                          </p:stCondLst>
                                        </p:cTn>
                                        <p:tgtEl>
                                          <p:spTgt spid="3">
                                            <p:txEl>
                                              <p:pRg st="18" end="18"/>
                                            </p:txEl>
                                          </p:spTgt>
                                        </p:tgtEl>
                                        <p:attrNameLst>
                                          <p:attrName>style.visibility</p:attrName>
                                        </p:attrNameLst>
                                      </p:cBhvr>
                                      <p:to>
                                        <p:strVal val="visible"/>
                                      </p:to>
                                    </p:set>
                                    <p:animEffect transition="in" filter="checkerboard(across)">
                                      <p:cBhvr>
                                        <p:cTn id="59" dur="500"/>
                                        <p:tgtEl>
                                          <p:spTgt spid="3">
                                            <p:txEl>
                                              <p:pRg st="18" end="18"/>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grpId="0" nodeType="clickEffect">
                                  <p:stCondLst>
                                    <p:cond delay="0"/>
                                  </p:stCondLst>
                                  <p:childTnLst>
                                    <p:set>
                                      <p:cBhvr>
                                        <p:cTn id="63" dur="1" fill="hold">
                                          <p:stCondLst>
                                            <p:cond delay="0"/>
                                          </p:stCondLst>
                                        </p:cTn>
                                        <p:tgtEl>
                                          <p:spTgt spid="8"/>
                                        </p:tgtEl>
                                        <p:attrNameLst>
                                          <p:attrName>style.visibility</p:attrName>
                                        </p:attrNameLst>
                                      </p:cBhvr>
                                      <p:to>
                                        <p:strVal val="visible"/>
                                      </p:to>
                                    </p:set>
                                    <p:animEffect transition="in" filter="blinds(horizontal)">
                                      <p:cBhvr>
                                        <p:cTn id="64" dur="500"/>
                                        <p:tgtEl>
                                          <p:spTgt spid="8"/>
                                        </p:tgtEl>
                                      </p:cBhvr>
                                    </p:animEffect>
                                  </p:childTnLst>
                                </p:cTn>
                              </p:par>
                            </p:childTnLst>
                          </p:cTn>
                        </p:par>
                      </p:childTnLst>
                    </p:cTn>
                  </p:par>
                  <p:par>
                    <p:cTn id="65" fill="hold">
                      <p:stCondLst>
                        <p:cond delay="indefinite"/>
                      </p:stCondLst>
                      <p:childTnLst>
                        <p:par>
                          <p:cTn id="66" fill="hold">
                            <p:stCondLst>
                              <p:cond delay="0"/>
                            </p:stCondLst>
                            <p:childTnLst>
                              <p:par>
                                <p:cTn id="67" presetID="3" presetClass="entr" presetSubtype="10" fill="hold" grpId="0" nodeType="clickEffect">
                                  <p:stCondLst>
                                    <p:cond delay="0"/>
                                  </p:stCondLst>
                                  <p:childTnLst>
                                    <p:set>
                                      <p:cBhvr>
                                        <p:cTn id="68" dur="1" fill="hold">
                                          <p:stCondLst>
                                            <p:cond delay="0"/>
                                          </p:stCondLst>
                                        </p:cTn>
                                        <p:tgtEl>
                                          <p:spTgt spid="7"/>
                                        </p:tgtEl>
                                        <p:attrNameLst>
                                          <p:attrName>style.visibility</p:attrName>
                                        </p:attrNameLst>
                                      </p:cBhvr>
                                      <p:to>
                                        <p:strVal val="visible"/>
                                      </p:to>
                                    </p:set>
                                    <p:animEffect transition="in" filter="blinds(horizontal)">
                                      <p:cBhvr>
                                        <p:cTn id="6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sz="1000" dirty="0" smtClean="0">
                <a:hlinkClick r:id="rId2"/>
              </a:rPr>
              <a:t>http://translate.google.fr/translate?hl=fr&amp;sl=en&amp;u=http://en.wikipedia.org/wiki/File:Giovanni_Bellini_-_Saint_Francis_in_the_Desert_-_Google_Art_Project.jpg&amp;prev=/search%3Fq%3Dst%2Bfrancois%2Bd%25C3%25A9sert%2Bgiovanni%2Bbellini%26safe%3Dvss%26biw%3D1440%26bih%3D807</a:t>
            </a:r>
            <a:endParaRPr lang="fr-FR" sz="1000" dirty="0" smtClean="0"/>
          </a:p>
          <a:p>
            <a:r>
              <a:rPr lang="fr-FR" sz="1000" dirty="0" smtClean="0">
                <a:hlinkClick r:id="rId3"/>
              </a:rPr>
              <a:t>http://fr.wikipedia.org/wiki/Giovanni_Bellini</a:t>
            </a:r>
            <a:endParaRPr lang="fr-FR" sz="1000" dirty="0" smtClean="0"/>
          </a:p>
          <a:p>
            <a:r>
              <a:rPr lang="fr-FR" sz="1000" dirty="0" smtClean="0">
                <a:hlinkClick r:id="rId4"/>
              </a:rPr>
              <a:t>http://www.youtube.com/watch?v=z95X_FDvJNo</a:t>
            </a:r>
            <a:endParaRPr lang="fr-FR" sz="1000" dirty="0" smtClean="0"/>
          </a:p>
          <a:p>
            <a:endParaRPr lang="fr-FR" sz="1000" dirty="0"/>
          </a:p>
        </p:txBody>
      </p:sp>
      <p:sp>
        <p:nvSpPr>
          <p:cNvPr id="4" name="Titr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fr-FR" dirty="0" smtClean="0"/>
              <a:t>Sources</a:t>
            </a:r>
            <a:endParaRPr lang="fr-FR" dirty="0"/>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643174" y="1785926"/>
            <a:ext cx="7772400" cy="4572000"/>
          </a:xfrm>
        </p:spPr>
        <p:txBody>
          <a:bodyPr/>
          <a:lstStyle/>
          <a:p>
            <a:r>
              <a:rPr lang="fr-FR" dirty="0" smtClean="0"/>
              <a:t>Réalisé par</a:t>
            </a:r>
          </a:p>
          <a:p>
            <a:pPr>
              <a:buNone/>
            </a:pPr>
            <a:r>
              <a:rPr lang="fr-FR" dirty="0" smtClean="0"/>
              <a:t>Aurélie 5°5</a:t>
            </a:r>
          </a:p>
          <a:p>
            <a:pPr>
              <a:buNone/>
            </a:pPr>
            <a:r>
              <a:rPr lang="fr-FR" dirty="0" smtClean="0"/>
              <a:t>Maëva 5°5</a:t>
            </a:r>
            <a:endParaRPr lang="fr-FR" dirty="0"/>
          </a:p>
        </p:txBody>
      </p:sp>
      <p:sp>
        <p:nvSpPr>
          <p:cNvPr id="4" name="Étoile à 5 branches 3"/>
          <p:cNvSpPr/>
          <p:nvPr/>
        </p:nvSpPr>
        <p:spPr>
          <a:xfrm>
            <a:off x="3143240" y="1714488"/>
            <a:ext cx="2357454" cy="2214578"/>
          </a:xfrm>
          <a:prstGeom prst="star5">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fr-FR" dirty="0" smtClean="0"/>
              <a:t>Fin</a:t>
            </a:r>
            <a:endParaRPr lang="fr-FR" dirty="0"/>
          </a:p>
        </p:txBody>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8"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5000" fill="hold"/>
                                        <p:tgtEl>
                                          <p:spTgt spid="4"/>
                                        </p:tgtEl>
                                        <p:attrNameLst>
                                          <p:attrName>ppt_x</p:attrName>
                                        </p:attrNameLst>
                                      </p:cBhvr>
                                      <p:tavLst>
                                        <p:tav tm="0">
                                          <p:val>
                                            <p:strVal val="#ppt_x"/>
                                          </p:val>
                                        </p:tav>
                                        <p:tav tm="100000">
                                          <p:val>
                                            <p:strVal val="#ppt_x"/>
                                          </p:val>
                                        </p:tav>
                                      </p:tavLst>
                                    </p:anim>
                                    <p:anim calcmode="lin" valueType="num">
                                      <p:cBhvr>
                                        <p:cTn id="8" dur="15000" fill="hold"/>
                                        <p:tgtEl>
                                          <p:spTgt spid="4"/>
                                        </p:tgtEl>
                                        <p:attrNameLst>
                                          <p:attrName>ppt_y</p:attrName>
                                        </p:attrNameLst>
                                      </p:cBhvr>
                                      <p:tavLst>
                                        <p:tav tm="0">
                                          <p:val>
                                            <p:strVal val="#ppt_y+1"/>
                                          </p:val>
                                        </p:tav>
                                        <p:tav tm="100000">
                                          <p:val>
                                            <p:strVal val="#ppt_y-1"/>
                                          </p:val>
                                        </p:tav>
                                      </p:tavLst>
                                    </p:anim>
                                  </p:childTnLst>
                                </p:cTn>
                              </p:par>
                            </p:childTnLst>
                          </p:cTn>
                        </p:par>
                        <p:par>
                          <p:cTn id="9" fill="hold">
                            <p:stCondLst>
                              <p:cond delay="15000"/>
                            </p:stCondLst>
                            <p:childTnLst>
                              <p:par>
                                <p:cTn id="10" presetID="28" presetClass="entr" presetSubtype="0"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5000" fill="hold"/>
                                        <p:tgtEl>
                                          <p:spTgt spid="3">
                                            <p:txEl>
                                              <p:pRg st="0" end="0"/>
                                            </p:txEl>
                                          </p:spTgt>
                                        </p:tgtEl>
                                        <p:attrNameLst>
                                          <p:attrName>ppt_y</p:attrName>
                                        </p:attrNameLst>
                                      </p:cBhvr>
                                      <p:tavLst>
                                        <p:tav tm="0">
                                          <p:val>
                                            <p:strVal val="#ppt_y+1"/>
                                          </p:val>
                                        </p:tav>
                                        <p:tav tm="100000">
                                          <p:val>
                                            <p:strVal val="#ppt_y-1"/>
                                          </p:val>
                                        </p:tav>
                                      </p:tavLst>
                                    </p:anim>
                                  </p:childTnLst>
                                </p:cTn>
                              </p:par>
                              <p:par>
                                <p:cTn id="14" presetID="28" presetClass="entr" presetSubtype="0"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15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15000" fill="hold"/>
                                        <p:tgtEl>
                                          <p:spTgt spid="3">
                                            <p:txEl>
                                              <p:pRg st="1" end="1"/>
                                            </p:txEl>
                                          </p:spTgt>
                                        </p:tgtEl>
                                        <p:attrNameLst>
                                          <p:attrName>ppt_y</p:attrName>
                                        </p:attrNameLst>
                                      </p:cBhvr>
                                      <p:tavLst>
                                        <p:tav tm="0">
                                          <p:val>
                                            <p:strVal val="#ppt_y+1"/>
                                          </p:val>
                                        </p:tav>
                                        <p:tav tm="100000">
                                          <p:val>
                                            <p:strVal val="#ppt_y-1"/>
                                          </p:val>
                                        </p:tav>
                                      </p:tavLst>
                                    </p:anim>
                                  </p:childTnLst>
                                </p:cTn>
                              </p:par>
                              <p:par>
                                <p:cTn id="18" presetID="28" presetClass="entr" presetSubtype="0"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p:cTn id="20" dur="15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5000" fill="hold"/>
                                        <p:tgtEl>
                                          <p:spTgt spid="3">
                                            <p:txEl>
                                              <p:pRg st="2" end="2"/>
                                            </p:txEl>
                                          </p:spTgt>
                                        </p:tgtEl>
                                        <p:attrNameLst>
                                          <p:attrName>ppt_y</p:attrName>
                                        </p:attrNameLst>
                                      </p:cBhvr>
                                      <p:tavLst>
                                        <p:tav tm="0">
                                          <p:val>
                                            <p:strVal val="#ppt_y+1"/>
                                          </p:val>
                                        </p:tav>
                                        <p:tav tm="100000">
                                          <p:val>
                                            <p:strVal val="#ppt_y-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étro">
  <a:themeElements>
    <a:clrScheme name="Mé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é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207</TotalTime>
  <Words>373</Words>
  <Application>Microsoft Office PowerPoint</Application>
  <PresentationFormat>Affichage à l'écran (4:3)</PresentationFormat>
  <Paragraphs>62</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Métro</vt:lpstr>
      <vt:lpstr>St François en extase </vt:lpstr>
      <vt:lpstr>Diapositive 2</vt:lpstr>
      <vt:lpstr>Présentation de l’œuvre</vt:lpstr>
      <vt:lpstr>Diapositive 4</vt:lpstr>
      <vt:lpstr>Description</vt:lpstr>
      <vt:lpstr>Diapositive 6</vt:lpstr>
      <vt:lpstr>Sources</vt:lpstr>
      <vt:lpstr>Diapositive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 François en extase </dc:title>
  <dc:creator>aurelie.loury</dc:creator>
  <cp:lastModifiedBy>Charles-Henri</cp:lastModifiedBy>
  <cp:revision>26</cp:revision>
  <dcterms:created xsi:type="dcterms:W3CDTF">2013-06-03T14:35:02Z</dcterms:created>
  <dcterms:modified xsi:type="dcterms:W3CDTF">2013-06-24T17:12:49Z</dcterms:modified>
</cp:coreProperties>
</file>