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8"/>
  </p:notesMasterIdLst>
  <p:sldIdLst>
    <p:sldId id="256" r:id="rId2"/>
    <p:sldId id="257" r:id="rId3"/>
    <p:sldId id="258" r:id="rId4"/>
    <p:sldId id="265" r:id="rId5"/>
    <p:sldId id="267" r:id="rId6"/>
    <p:sldId id="263"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40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0827E2-343D-49FC-9985-02CF2DE18027}" type="datetimeFigureOut">
              <a:rPr lang="fr-FR" smtClean="0"/>
              <a:pPr/>
              <a:t>28/06/2013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D1D85E-D80B-4BB1-AD2E-4BCEDDA66F5F}" type="slidenum">
              <a:rPr lang="fr-FR" smtClean="0"/>
              <a:pPr/>
              <a:t>‹N°›</a:t>
            </a:fld>
            <a:endParaRPr lang="fr-FR"/>
          </a:p>
        </p:txBody>
      </p:sp>
    </p:spTree>
    <p:extLst>
      <p:ext uri="{BB962C8B-B14F-4D97-AF65-F5344CB8AC3E}">
        <p14:creationId xmlns:p14="http://schemas.microsoft.com/office/powerpoint/2010/main" val="3089377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 name="Sous-titr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Titr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fr-FR" smtClean="0"/>
              <a:t>Cliquez pour modifier le style du titre</a:t>
            </a:r>
            <a:endParaRPr kumimoji="0" lang="en-US"/>
          </a:p>
        </p:txBody>
      </p:sp>
      <p:cxnSp>
        <p:nvCxnSpPr>
          <p:cNvPr id="8" name="Connecteur droit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Espace réservé de la date 14"/>
          <p:cNvSpPr>
            <a:spLocks noGrp="1"/>
          </p:cNvSpPr>
          <p:nvPr>
            <p:ph type="dt" sz="half" idx="10"/>
          </p:nvPr>
        </p:nvSpPr>
        <p:spPr/>
        <p:txBody>
          <a:bodyPr/>
          <a:lstStyle/>
          <a:p>
            <a:fld id="{3913CD4E-6C46-4EC7-8D77-6365D3EF7262}" type="datetimeFigureOut">
              <a:rPr lang="fr-FR" smtClean="0"/>
              <a:pPr/>
              <a:t>28/06/2013</a:t>
            </a:fld>
            <a:endParaRPr lang="fr-FR"/>
          </a:p>
        </p:txBody>
      </p:sp>
      <p:sp>
        <p:nvSpPr>
          <p:cNvPr id="16" name="Espace réservé du numéro de diapositive 15"/>
          <p:cNvSpPr>
            <a:spLocks noGrp="1"/>
          </p:cNvSpPr>
          <p:nvPr>
            <p:ph type="sldNum" sz="quarter" idx="11"/>
          </p:nvPr>
        </p:nvSpPr>
        <p:spPr/>
        <p:txBody>
          <a:bodyPr/>
          <a:lstStyle/>
          <a:p>
            <a:fld id="{035F424F-546B-45EF-B844-41BA1EE8F852}" type="slidenum">
              <a:rPr lang="fr-FR" smtClean="0"/>
              <a:pPr/>
              <a:t>‹N°›</a:t>
            </a:fld>
            <a:endParaRPr lang="fr-FR"/>
          </a:p>
        </p:txBody>
      </p:sp>
      <p:sp>
        <p:nvSpPr>
          <p:cNvPr id="17" name="Espace réservé du pied de page 16"/>
          <p:cNvSpPr>
            <a:spLocks noGrp="1"/>
          </p:cNvSpPr>
          <p:nvPr>
            <p:ph type="ftr" sz="quarter" idx="12"/>
          </p:nvPr>
        </p:nvSpPr>
        <p:spPr/>
        <p:txBody>
          <a:bodyPr/>
          <a:lstStyle/>
          <a:p>
            <a:endParaRPr lang="fr-F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913CD4E-6C46-4EC7-8D77-6365D3EF7262}" type="datetimeFigureOut">
              <a:rPr lang="fr-FR" smtClean="0"/>
              <a:pPr/>
              <a:t>28/06/2013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35F424F-546B-45EF-B844-41BA1EE8F852}" type="slidenum">
              <a:rPr lang="fr-FR" smtClean="0"/>
              <a:pPr/>
              <a:t>‹N°›</a:t>
            </a:fld>
            <a:endParaRPr lang="fr-F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913CD4E-6C46-4EC7-8D77-6365D3EF7262}" type="datetimeFigureOut">
              <a:rPr lang="fr-FR" smtClean="0"/>
              <a:pPr/>
              <a:t>28/06/2013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35F424F-546B-45EF-B844-41BA1EE8F852}" type="slidenum">
              <a:rPr lang="fr-FR" smtClean="0"/>
              <a:pPr/>
              <a:t>‹N°›</a:t>
            </a:fld>
            <a:endParaRPr lang="fr-F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9" name="Espace réservé du contenu 8"/>
          <p:cNvSpPr>
            <a:spLocks noGrp="1"/>
          </p:cNvSpPr>
          <p:nvPr>
            <p:ph idx="1"/>
          </p:nvPr>
        </p:nvSpPr>
        <p:spPr>
          <a:xfrm>
            <a:off x="457200" y="1524000"/>
            <a:ext cx="8229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4" name="Espace réservé de la date 13"/>
          <p:cNvSpPr>
            <a:spLocks noGrp="1"/>
          </p:cNvSpPr>
          <p:nvPr>
            <p:ph type="dt" sz="half" idx="14"/>
          </p:nvPr>
        </p:nvSpPr>
        <p:spPr/>
        <p:txBody>
          <a:bodyPr/>
          <a:lstStyle/>
          <a:p>
            <a:fld id="{3913CD4E-6C46-4EC7-8D77-6365D3EF7262}" type="datetimeFigureOut">
              <a:rPr lang="fr-FR" smtClean="0"/>
              <a:pPr/>
              <a:t>28/06/2013</a:t>
            </a:fld>
            <a:endParaRPr lang="fr-FR"/>
          </a:p>
        </p:txBody>
      </p:sp>
      <p:sp>
        <p:nvSpPr>
          <p:cNvPr id="15" name="Espace réservé du numéro de diapositive 14"/>
          <p:cNvSpPr>
            <a:spLocks noGrp="1"/>
          </p:cNvSpPr>
          <p:nvPr>
            <p:ph type="sldNum" sz="quarter" idx="15"/>
          </p:nvPr>
        </p:nvSpPr>
        <p:spPr/>
        <p:txBody>
          <a:bodyPr/>
          <a:lstStyle>
            <a:lvl1pPr algn="ctr">
              <a:defRPr/>
            </a:lvl1pPr>
          </a:lstStyle>
          <a:p>
            <a:fld id="{035F424F-546B-45EF-B844-41BA1EE8F852}" type="slidenum">
              <a:rPr lang="fr-FR" smtClean="0"/>
              <a:pPr/>
              <a:t>‹N°›</a:t>
            </a:fld>
            <a:endParaRPr lang="fr-FR"/>
          </a:p>
        </p:txBody>
      </p:sp>
      <p:sp>
        <p:nvSpPr>
          <p:cNvPr id="16" name="Espace réservé du pied de page 15"/>
          <p:cNvSpPr>
            <a:spLocks noGrp="1"/>
          </p:cNvSpPr>
          <p:nvPr>
            <p:ph type="ftr" sz="quarter" idx="16"/>
          </p:nvPr>
        </p:nvSpPr>
        <p:spPr/>
        <p:txBody>
          <a:bodyPr/>
          <a:lstStyle/>
          <a:p>
            <a:endParaRPr lang="fr-FR"/>
          </a:p>
        </p:txBody>
      </p:sp>
      <p:sp>
        <p:nvSpPr>
          <p:cNvPr id="17" name="Titre 16"/>
          <p:cNvSpPr>
            <a:spLocks noGrp="1"/>
          </p:cNvSpPr>
          <p:nvPr>
            <p:ph type="title"/>
          </p:nvPr>
        </p:nvSpPr>
        <p:spPr/>
        <p:txBody>
          <a:bodyPr rtlCol="0" anchor="b" anchorCtr="0"/>
          <a:lstStyle/>
          <a:p>
            <a:r>
              <a:rPr kumimoji="0" lang="fr-FR" smtClean="0"/>
              <a:t>Cliquez pour modifier le style du titre</a:t>
            </a:r>
            <a:endParaRPr kumimoji="0"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3913CD4E-6C46-4EC7-8D77-6365D3EF7262}" type="datetimeFigureOut">
              <a:rPr lang="fr-FR" smtClean="0"/>
              <a:pPr/>
              <a:t>28/06/2013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35F424F-546B-45EF-B844-41BA1EE8F852}" type="slidenum">
              <a:rPr lang="fr-FR" smtClean="0"/>
              <a:pPr/>
              <a:t>‹N°›</a:t>
            </a:fld>
            <a:endParaRPr lang="fr-FR"/>
          </a:p>
        </p:txBody>
      </p:sp>
      <p:sp>
        <p:nvSpPr>
          <p:cNvPr id="2" name="Titr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cxnSp>
        <p:nvCxnSpPr>
          <p:cNvPr id="7" name="Connecteur droit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Espace réservé de la date 4"/>
          <p:cNvSpPr>
            <a:spLocks noGrp="1"/>
          </p:cNvSpPr>
          <p:nvPr>
            <p:ph type="dt" sz="half" idx="10"/>
          </p:nvPr>
        </p:nvSpPr>
        <p:spPr/>
        <p:txBody>
          <a:bodyPr/>
          <a:lstStyle/>
          <a:p>
            <a:fld id="{3913CD4E-6C46-4EC7-8D77-6365D3EF7262}" type="datetimeFigureOut">
              <a:rPr lang="fr-FR" smtClean="0"/>
              <a:pPr/>
              <a:t>28/06/2013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35F424F-546B-45EF-B844-41BA1EE8F852}" type="slidenum">
              <a:rPr lang="fr-FR" smtClean="0"/>
              <a:pPr/>
              <a:t>‹N°›</a:t>
            </a:fld>
            <a:endParaRPr lang="fr-FR"/>
          </a:p>
        </p:txBody>
      </p:sp>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11" name="Espace réservé du contenu 10"/>
          <p:cNvSpPr>
            <a:spLocks noGrp="1"/>
          </p:cNvSpPr>
          <p:nvPr>
            <p:ph sz="half" idx="1"/>
          </p:nvPr>
        </p:nvSpPr>
        <p:spPr>
          <a:xfrm>
            <a:off x="457200" y="1524000"/>
            <a:ext cx="4059936"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524000"/>
            <a:ext cx="4059936"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9" name="Espace réservé du numéro de diapositive 8"/>
          <p:cNvSpPr>
            <a:spLocks noGrp="1"/>
          </p:cNvSpPr>
          <p:nvPr>
            <p:ph type="sldNum" sz="quarter" idx="12"/>
          </p:nvPr>
        </p:nvSpPr>
        <p:spPr/>
        <p:txBody>
          <a:bodyPr/>
          <a:lstStyle/>
          <a:p>
            <a:fld id="{035F424F-546B-45EF-B844-41BA1EE8F852}" type="slidenum">
              <a:rPr lang="fr-FR" smtClean="0"/>
              <a:pPr/>
              <a:t>‹N°›</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7" name="Espace réservé de la date 6"/>
          <p:cNvSpPr>
            <a:spLocks noGrp="1"/>
          </p:cNvSpPr>
          <p:nvPr>
            <p:ph type="dt" sz="half" idx="10"/>
          </p:nvPr>
        </p:nvSpPr>
        <p:spPr/>
        <p:txBody>
          <a:bodyPr/>
          <a:lstStyle/>
          <a:p>
            <a:fld id="{3913CD4E-6C46-4EC7-8D77-6365D3EF7262}" type="datetimeFigureOut">
              <a:rPr lang="fr-FR" smtClean="0"/>
              <a:pPr/>
              <a:t>28/06/2013</a:t>
            </a:fld>
            <a:endParaRPr lang="fr-FR"/>
          </a:p>
        </p:txBody>
      </p:sp>
      <p:sp>
        <p:nvSpPr>
          <p:cNvPr id="3" name="Espace réservé du texte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32" name="Espace réservé du contenu 31"/>
          <p:cNvSpPr>
            <a:spLocks noGrp="1"/>
          </p:cNvSpPr>
          <p:nvPr>
            <p:ph sz="half" idx="2"/>
          </p:nvPr>
        </p:nvSpPr>
        <p:spPr>
          <a:xfrm>
            <a:off x="457200" y="2201896"/>
            <a:ext cx="4038600" cy="391363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34" name="Espace réservé du contenu 33"/>
          <p:cNvSpPr>
            <a:spLocks noGrp="1"/>
          </p:cNvSpPr>
          <p:nvPr>
            <p:ph sz="quarter" idx="4"/>
          </p:nvPr>
        </p:nvSpPr>
        <p:spPr>
          <a:xfrm>
            <a:off x="4649788" y="2201896"/>
            <a:ext cx="4038600" cy="391363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 name="Titre 1"/>
          <p:cNvSpPr>
            <a:spLocks noGrp="1"/>
          </p:cNvSpPr>
          <p:nvPr>
            <p:ph type="title"/>
          </p:nvPr>
        </p:nvSpPr>
        <p:spPr>
          <a:xfrm>
            <a:off x="457200" y="155448"/>
            <a:ext cx="8229600" cy="1143000"/>
          </a:xfrm>
        </p:spPr>
        <p:txBody>
          <a:bodyPr anchor="b" anchorCtr="0"/>
          <a:lstStyle>
            <a:lvl1pPr>
              <a:defRPr/>
            </a:lvl1pPr>
          </a:lstStyle>
          <a:p>
            <a:r>
              <a:rPr kumimoji="0" lang="fr-FR" smtClean="0"/>
              <a:t>Cliquez pour modifier le style du titre</a:t>
            </a:r>
            <a:endParaRPr kumimoji="0" lang="en-US"/>
          </a:p>
        </p:txBody>
      </p:sp>
      <p:sp>
        <p:nvSpPr>
          <p:cNvPr id="12" name="Espace réservé du texte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cxnSp>
        <p:nvCxnSpPr>
          <p:cNvPr id="10" name="Connecteur droit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3913CD4E-6C46-4EC7-8D77-6365D3EF7262}" type="datetimeFigureOut">
              <a:rPr lang="fr-FR" smtClean="0"/>
              <a:pPr/>
              <a:t>28/06/2013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35F424F-546B-45EF-B844-41BA1EE8F852}" type="slidenum">
              <a:rPr lang="fr-FR" smtClean="0"/>
              <a:pPr/>
              <a:t>‹N°›</a:t>
            </a:fld>
            <a:endParaRPr lang="fr-FR"/>
          </a:p>
        </p:txBody>
      </p:sp>
      <p:sp>
        <p:nvSpPr>
          <p:cNvPr id="2" name="Titre 1"/>
          <p:cNvSpPr>
            <a:spLocks noGrp="1"/>
          </p:cNvSpPr>
          <p:nvPr>
            <p:ph type="title"/>
          </p:nvPr>
        </p:nvSpPr>
        <p:spPr/>
        <p:txBody>
          <a:bodyPr/>
          <a:lstStyle/>
          <a:p>
            <a:r>
              <a:rPr kumimoji="0" lang="fr-FR" smtClean="0"/>
              <a:t>Cliquez pour modifier le style du titre</a:t>
            </a:r>
            <a:endParaRPr kumimoji="0"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913CD4E-6C46-4EC7-8D77-6365D3EF7262}" type="datetimeFigureOut">
              <a:rPr lang="fr-FR" smtClean="0"/>
              <a:pPr/>
              <a:t>28/06/2013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35F424F-546B-45EF-B844-41BA1EE8F852}" type="slidenum">
              <a:rPr lang="fr-FR" smtClean="0"/>
              <a:pPr/>
              <a:t>‹N°›</a:t>
            </a:fld>
            <a:endParaRPr lang="fr-F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9" name="Espace réservé du contenu 28"/>
          <p:cNvSpPr>
            <a:spLocks noGrp="1"/>
          </p:cNvSpPr>
          <p:nvPr>
            <p:ph sz="quarter" idx="1"/>
          </p:nvPr>
        </p:nvSpPr>
        <p:spPr>
          <a:xfrm>
            <a:off x="457200" y="457200"/>
            <a:ext cx="6248400" cy="5715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3" name="Espace réservé du texte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31" name="Titr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smtClean="0"/>
              <a:t>Cliquez pour modifier le style du titre</a:t>
            </a:r>
            <a:endParaRPr kumimoji="0" lang="en-US"/>
          </a:p>
        </p:txBody>
      </p:sp>
      <p:sp>
        <p:nvSpPr>
          <p:cNvPr id="8" name="Espace réservé de la date 7"/>
          <p:cNvSpPr>
            <a:spLocks noGrp="1"/>
          </p:cNvSpPr>
          <p:nvPr>
            <p:ph type="dt" sz="half" idx="14"/>
          </p:nvPr>
        </p:nvSpPr>
        <p:spPr/>
        <p:txBody>
          <a:bodyPr/>
          <a:lstStyle/>
          <a:p>
            <a:fld id="{3913CD4E-6C46-4EC7-8D77-6365D3EF7262}" type="datetimeFigureOut">
              <a:rPr lang="fr-FR" smtClean="0"/>
              <a:pPr/>
              <a:t>28/06/2013</a:t>
            </a:fld>
            <a:endParaRPr lang="fr-FR"/>
          </a:p>
        </p:txBody>
      </p:sp>
      <p:sp>
        <p:nvSpPr>
          <p:cNvPr id="9" name="Espace réservé du numéro de diapositive 8"/>
          <p:cNvSpPr>
            <a:spLocks noGrp="1"/>
          </p:cNvSpPr>
          <p:nvPr>
            <p:ph type="sldNum" sz="quarter" idx="15"/>
          </p:nvPr>
        </p:nvSpPr>
        <p:spPr/>
        <p:txBody>
          <a:bodyPr/>
          <a:lstStyle/>
          <a:p>
            <a:fld id="{035F424F-546B-45EF-B844-41BA1EE8F852}" type="slidenum">
              <a:rPr lang="fr-FR" smtClean="0"/>
              <a:pPr/>
              <a:t>‹N°›</a:t>
            </a:fld>
            <a:endParaRPr lang="fr-FR"/>
          </a:p>
        </p:txBody>
      </p:sp>
      <p:sp>
        <p:nvSpPr>
          <p:cNvPr id="10" name="Espace réservé du pied de page 9"/>
          <p:cNvSpPr>
            <a:spLocks noGrp="1"/>
          </p:cNvSpPr>
          <p:nvPr>
            <p:ph type="ftr" sz="quarter" idx="16"/>
          </p:nvPr>
        </p:nvSpPr>
        <p:spPr/>
        <p:txBody>
          <a:bodyPr/>
          <a:lstStyle/>
          <a:p>
            <a:endParaRPr lang="fr-F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fr-FR" smtClean="0"/>
              <a:t>Cliquez sur l'icône pour ajouter une image</a:t>
            </a:r>
            <a:endParaRPr kumimoji="0" lang="en-US"/>
          </a:p>
        </p:txBody>
      </p:sp>
      <p:sp>
        <p:nvSpPr>
          <p:cNvPr id="4" name="Espace réservé du texte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8" name="Espace réservé de la date 7"/>
          <p:cNvSpPr>
            <a:spLocks noGrp="1"/>
          </p:cNvSpPr>
          <p:nvPr>
            <p:ph type="dt" sz="half" idx="10"/>
          </p:nvPr>
        </p:nvSpPr>
        <p:spPr/>
        <p:txBody>
          <a:bodyPr/>
          <a:lstStyle/>
          <a:p>
            <a:fld id="{3913CD4E-6C46-4EC7-8D77-6365D3EF7262}" type="datetimeFigureOut">
              <a:rPr lang="fr-FR" smtClean="0"/>
              <a:pPr/>
              <a:t>28/06/2013</a:t>
            </a:fld>
            <a:endParaRPr lang="fr-FR"/>
          </a:p>
        </p:txBody>
      </p:sp>
      <p:sp>
        <p:nvSpPr>
          <p:cNvPr id="9" name="Espace réservé du numéro de diapositive 8"/>
          <p:cNvSpPr>
            <a:spLocks noGrp="1"/>
          </p:cNvSpPr>
          <p:nvPr>
            <p:ph type="sldNum" sz="quarter" idx="11"/>
          </p:nvPr>
        </p:nvSpPr>
        <p:spPr/>
        <p:txBody>
          <a:bodyPr/>
          <a:lstStyle/>
          <a:p>
            <a:fld id="{035F424F-546B-45EF-B844-41BA1EE8F852}" type="slidenum">
              <a:rPr lang="fr-FR" smtClean="0"/>
              <a:pPr/>
              <a:t>‹N°›</a:t>
            </a:fld>
            <a:endParaRPr lang="fr-FR"/>
          </a:p>
        </p:txBody>
      </p:sp>
      <p:sp>
        <p:nvSpPr>
          <p:cNvPr id="10" name="Espace réservé du pied de page 9"/>
          <p:cNvSpPr>
            <a:spLocks noGrp="1"/>
          </p:cNvSpPr>
          <p:nvPr>
            <p:ph type="ftr" sz="quarter" idx="12"/>
          </p:nvPr>
        </p:nvSpPr>
        <p:spPr/>
        <p:txBody>
          <a:bodyPr/>
          <a:lstStyle/>
          <a:p>
            <a:endParaRPr lang="fr-F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Espace réservé du texte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3913CD4E-6C46-4EC7-8D77-6365D3EF7262}" type="datetimeFigureOut">
              <a:rPr lang="fr-FR" smtClean="0"/>
              <a:pPr/>
              <a:t>28/06/2013</a:t>
            </a:fld>
            <a:endParaRPr lang="fr-FR"/>
          </a:p>
        </p:txBody>
      </p:sp>
      <p:sp>
        <p:nvSpPr>
          <p:cNvPr id="10" name="Espace réservé du pied de page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fr-FR"/>
          </a:p>
        </p:txBody>
      </p:sp>
      <p:sp>
        <p:nvSpPr>
          <p:cNvPr id="22" name="Espace réservé du numéro de diapositive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035F424F-546B-45EF-B844-41BA1EE8F852}" type="slidenum">
              <a:rPr lang="fr-FR" smtClean="0"/>
              <a:pPr/>
              <a:t>‹N°›</a:t>
            </a:fld>
            <a:endParaRPr lang="fr-FR"/>
          </a:p>
        </p:txBody>
      </p:sp>
      <p:sp>
        <p:nvSpPr>
          <p:cNvPr id="5" name="Espace réservé du titre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fr-FR" smtClean="0"/>
              <a:t>Cliquez pour modifier le style du titre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nicohx1.chez.com/Page/Beethoven/Derniereperiode.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lemoteur.ke.voila.fr/?module=orange&amp;bhv=images&amp;kw=ludwig%20van%20beethoven" TargetMode="External"/><Relationship Id="rId2" Type="http://schemas.openxmlformats.org/officeDocument/2006/relationships/hyperlink" Target="http://www.youtube.com/watch?v=zM3y09RjKLs" TargetMode="External"/><Relationship Id="rId1" Type="http://schemas.openxmlformats.org/officeDocument/2006/relationships/slideLayout" Target="../slideLayouts/slideLayout2.xml"/><Relationship Id="rId4" Type="http://schemas.openxmlformats.org/officeDocument/2006/relationships/hyperlink" Target="http://fr.wikipedia.org/wiki/Ludwig_van_Beethoven"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p:txBody>
          <a:bodyPr/>
          <a:lstStyle/>
          <a:p>
            <a:r>
              <a:rPr lang="fr-FR" i="1" dirty="0" smtClean="0">
                <a:solidFill>
                  <a:srgbClr val="FFC000"/>
                </a:solidFill>
              </a:rPr>
              <a:t>Cinquième Symphonie </a:t>
            </a:r>
            <a:r>
              <a:rPr lang="fr-FR" dirty="0" smtClean="0">
                <a:solidFill>
                  <a:srgbClr val="FFC000"/>
                </a:solidFill>
              </a:rPr>
              <a:t>; 1</a:t>
            </a:r>
            <a:r>
              <a:rPr lang="fr-FR" baseline="30000" dirty="0" smtClean="0">
                <a:solidFill>
                  <a:srgbClr val="FFC000"/>
                </a:solidFill>
              </a:rPr>
              <a:t>er</a:t>
            </a:r>
            <a:r>
              <a:rPr lang="fr-FR" dirty="0" smtClean="0">
                <a:solidFill>
                  <a:srgbClr val="FFC000"/>
                </a:solidFill>
              </a:rPr>
              <a:t> mouvement(1808)</a:t>
            </a:r>
            <a:endParaRPr lang="fr-FR" dirty="0">
              <a:solidFill>
                <a:srgbClr val="FFC000"/>
              </a:solidFill>
            </a:endParaRPr>
          </a:p>
        </p:txBody>
      </p:sp>
      <p:sp>
        <p:nvSpPr>
          <p:cNvPr id="2" name="Titre 1"/>
          <p:cNvSpPr>
            <a:spLocks noGrp="1"/>
          </p:cNvSpPr>
          <p:nvPr>
            <p:ph type="ctrTitle"/>
          </p:nvPr>
        </p:nvSpPr>
        <p:spPr>
          <a:xfrm>
            <a:off x="323528" y="548680"/>
            <a:ext cx="8568952" cy="1419204"/>
          </a:xfrm>
        </p:spPr>
        <p:txBody>
          <a:bodyPr/>
          <a:lstStyle/>
          <a:p>
            <a:r>
              <a:rPr lang="fr-FR" dirty="0" smtClean="0">
                <a:solidFill>
                  <a:srgbClr val="0070C0"/>
                </a:solidFill>
              </a:rPr>
              <a:t>Ludwig Van Beethoven (1770/1827)</a:t>
            </a:r>
            <a:endParaRPr lang="fr-FR" dirty="0">
              <a:solidFill>
                <a:srgbClr val="0070C0"/>
              </a:solidFill>
            </a:endParaRPr>
          </a:p>
        </p:txBody>
      </p:sp>
      <p:sp>
        <p:nvSpPr>
          <p:cNvPr id="4" name="Espace réservé de la date 3"/>
          <p:cNvSpPr>
            <a:spLocks noGrp="1"/>
          </p:cNvSpPr>
          <p:nvPr>
            <p:ph type="dt" sz="half" idx="10"/>
          </p:nvPr>
        </p:nvSpPr>
        <p:spPr/>
        <p:txBody>
          <a:bodyPr/>
          <a:lstStyle/>
          <a:p>
            <a:fld id="{95220B82-477B-486E-94FF-25D9F50B6933}" type="datetime1">
              <a:rPr lang="fr-FR" smtClean="0"/>
              <a:pPr/>
              <a:t>28/06/2013</a:t>
            </a:fld>
            <a:r>
              <a:rPr lang="fr-FR" dirty="0" smtClean="0"/>
              <a:t> 11h35</a:t>
            </a:r>
            <a:endParaRPr lang="fr-FR"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7" presetClass="entr" presetSubtype="0" fill="hold" nodeType="clickEffect">
                                  <p:stCondLst>
                                    <p:cond delay="0"/>
                                  </p:stCondLst>
                                  <p:iterate type="lt">
                                    <p:tmPct val="50000"/>
                                  </p:iterate>
                                  <p:childTnLst>
                                    <p:set>
                                      <p:cBhvr>
                                        <p:cTn id="12"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13" dur="8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15" dur="80"/>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395536" y="332656"/>
            <a:ext cx="8229600" cy="750912"/>
          </a:xfrm>
        </p:spPr>
        <p:txBody>
          <a:bodyPr>
            <a:normAutofit fontScale="90000"/>
          </a:bodyPr>
          <a:lstStyle/>
          <a:p>
            <a:r>
              <a:rPr lang="fr-FR" dirty="0" smtClean="0">
                <a:solidFill>
                  <a:srgbClr val="00B0F0"/>
                </a:solidFill>
              </a:rPr>
              <a:t>I) Mais qui est Ludwig van Beethoven?</a:t>
            </a:r>
            <a:endParaRPr lang="fr-FR" dirty="0">
              <a:solidFill>
                <a:srgbClr val="00B0F0"/>
              </a:solidFill>
            </a:endParaRPr>
          </a:p>
        </p:txBody>
      </p:sp>
      <p:pic>
        <p:nvPicPr>
          <p:cNvPr id="8194" name="Picture 2" descr="Beethoven.jpg">
            <a:hlinkClick r:id="rId2"/>
          </p:cNvPr>
          <p:cNvPicPr>
            <a:picLocks noChangeAspect="1" noChangeArrowheads="1"/>
          </p:cNvPicPr>
          <p:nvPr/>
        </p:nvPicPr>
        <p:blipFill>
          <a:blip r:embed="rId3" cstate="print"/>
          <a:srcRect/>
          <a:stretch>
            <a:fillRect/>
          </a:stretch>
        </p:blipFill>
        <p:spPr bwMode="auto">
          <a:xfrm>
            <a:off x="3571868" y="1000108"/>
            <a:ext cx="1008112" cy="920306"/>
          </a:xfrm>
          <a:prstGeom prst="rect">
            <a:avLst/>
          </a:prstGeom>
          <a:noFill/>
        </p:spPr>
      </p:pic>
      <p:sp>
        <p:nvSpPr>
          <p:cNvPr id="7" name="ZoneTexte 6"/>
          <p:cNvSpPr txBox="1"/>
          <p:nvPr/>
        </p:nvSpPr>
        <p:spPr>
          <a:xfrm>
            <a:off x="611560" y="2204864"/>
            <a:ext cx="7632848" cy="4278094"/>
          </a:xfrm>
          <a:prstGeom prst="rect">
            <a:avLst/>
          </a:prstGeom>
          <a:noFill/>
        </p:spPr>
        <p:txBody>
          <a:bodyPr wrap="square" rtlCol="0">
            <a:spAutoFit/>
          </a:bodyPr>
          <a:lstStyle/>
          <a:p>
            <a:pPr algn="just"/>
            <a:r>
              <a:rPr lang="fr-FR" sz="1600" b="1" i="1" dirty="0" smtClean="0">
                <a:solidFill>
                  <a:srgbClr val="002060"/>
                </a:solidFill>
              </a:rPr>
              <a:t>Ludwig van Beethoven</a:t>
            </a:r>
            <a:r>
              <a:rPr lang="fr-FR" sz="1600" dirty="0" smtClean="0">
                <a:solidFill>
                  <a:srgbClr val="002060"/>
                </a:solidFill>
              </a:rPr>
              <a:t> est un </a:t>
            </a:r>
            <a:r>
              <a:rPr lang="fr-FR" sz="1600" b="1" i="1" dirty="0" smtClean="0">
                <a:solidFill>
                  <a:srgbClr val="002060"/>
                </a:solidFill>
              </a:rPr>
              <a:t>compositeur</a:t>
            </a:r>
            <a:r>
              <a:rPr lang="fr-FR" sz="1600" dirty="0" smtClean="0">
                <a:solidFill>
                  <a:srgbClr val="002060"/>
                </a:solidFill>
              </a:rPr>
              <a:t> </a:t>
            </a:r>
            <a:r>
              <a:rPr lang="fr-FR" sz="1600" u="sng" dirty="0" smtClean="0">
                <a:solidFill>
                  <a:srgbClr val="002060"/>
                </a:solidFill>
              </a:rPr>
              <a:t>Allemand </a:t>
            </a:r>
            <a:r>
              <a:rPr lang="fr-FR" sz="1600" dirty="0" smtClean="0">
                <a:solidFill>
                  <a:srgbClr val="002060"/>
                </a:solidFill>
              </a:rPr>
              <a:t>qui est né à </a:t>
            </a:r>
            <a:r>
              <a:rPr lang="fr-FR" sz="1600" b="1" i="1" dirty="0" smtClean="0">
                <a:solidFill>
                  <a:srgbClr val="002060"/>
                </a:solidFill>
              </a:rPr>
              <a:t>BONN</a:t>
            </a:r>
            <a:r>
              <a:rPr lang="fr-FR" sz="1600" dirty="0" smtClean="0">
                <a:solidFill>
                  <a:srgbClr val="002060"/>
                </a:solidFill>
              </a:rPr>
              <a:t> le </a:t>
            </a:r>
            <a:r>
              <a:rPr lang="fr-FR" sz="1600" b="1" dirty="0" smtClean="0">
                <a:solidFill>
                  <a:srgbClr val="002060"/>
                </a:solidFill>
              </a:rPr>
              <a:t>16</a:t>
            </a:r>
            <a:r>
              <a:rPr lang="fr-FR" sz="1600" dirty="0" smtClean="0">
                <a:solidFill>
                  <a:srgbClr val="002060"/>
                </a:solidFill>
              </a:rPr>
              <a:t> ou </a:t>
            </a:r>
            <a:r>
              <a:rPr lang="fr-FR" sz="1600" b="1" dirty="0" smtClean="0">
                <a:solidFill>
                  <a:srgbClr val="002060"/>
                </a:solidFill>
              </a:rPr>
              <a:t>17</a:t>
            </a:r>
            <a:r>
              <a:rPr lang="fr-FR" sz="1600" dirty="0" smtClean="0">
                <a:solidFill>
                  <a:srgbClr val="002060"/>
                </a:solidFill>
              </a:rPr>
              <a:t> </a:t>
            </a:r>
            <a:r>
              <a:rPr lang="fr-FR" sz="1600" b="1" dirty="0" smtClean="0">
                <a:solidFill>
                  <a:srgbClr val="002060"/>
                </a:solidFill>
              </a:rPr>
              <a:t>décembre</a:t>
            </a:r>
            <a:r>
              <a:rPr lang="fr-FR" sz="1600" dirty="0" smtClean="0">
                <a:solidFill>
                  <a:srgbClr val="002060"/>
                </a:solidFill>
              </a:rPr>
              <a:t> </a:t>
            </a:r>
            <a:r>
              <a:rPr lang="fr-FR" sz="1600" b="1" dirty="0" smtClean="0">
                <a:solidFill>
                  <a:srgbClr val="002060"/>
                </a:solidFill>
              </a:rPr>
              <a:t>1770 </a:t>
            </a:r>
            <a:r>
              <a:rPr lang="fr-FR" sz="1600" dirty="0" smtClean="0">
                <a:solidFill>
                  <a:srgbClr val="002060"/>
                </a:solidFill>
              </a:rPr>
              <a:t>et il est mort à</a:t>
            </a:r>
            <a:r>
              <a:rPr lang="fr-FR" sz="1600" b="1" dirty="0" smtClean="0">
                <a:solidFill>
                  <a:srgbClr val="002060"/>
                </a:solidFill>
              </a:rPr>
              <a:t> </a:t>
            </a:r>
            <a:r>
              <a:rPr lang="fr-FR" sz="1600" b="1" i="1" dirty="0" smtClean="0">
                <a:solidFill>
                  <a:srgbClr val="002060"/>
                </a:solidFill>
              </a:rPr>
              <a:t>VIENNE </a:t>
            </a:r>
            <a:r>
              <a:rPr lang="fr-FR" sz="1600" dirty="0" smtClean="0">
                <a:solidFill>
                  <a:srgbClr val="002060"/>
                </a:solidFill>
              </a:rPr>
              <a:t>le 26 Mars 1827 à cause d’une double pneumonie. Dernier grand représentant du classicisme (Le </a:t>
            </a:r>
            <a:r>
              <a:rPr lang="fr-FR" sz="1600" b="1" dirty="0" smtClean="0">
                <a:solidFill>
                  <a:srgbClr val="002060"/>
                </a:solidFill>
              </a:rPr>
              <a:t>classicisme</a:t>
            </a:r>
            <a:r>
              <a:rPr lang="fr-FR" sz="1600" dirty="0" smtClean="0">
                <a:solidFill>
                  <a:srgbClr val="002060"/>
                </a:solidFill>
              </a:rPr>
              <a:t> est un mouvement artistique littéraire qui se développe en France et plus particulièrement en Europe) viennois, Beethoven à préparer l’évolution vers le Romantisme en musique influencé la musique occidentale par une grande partie du XIXème siècle. Inclassable, son art s’est exprimé à travers différents  genres musicaux, et bien que se soit ce genre symphonique soit sa principale source de sa popularité, il a eu un impact également considérable dans l’écriture pianistique et dans musique de chambre. </a:t>
            </a:r>
          </a:p>
          <a:p>
            <a:pPr algn="just"/>
            <a:r>
              <a:rPr lang="fr-FR" sz="1600" dirty="0" smtClean="0">
                <a:solidFill>
                  <a:srgbClr val="002060"/>
                </a:solidFill>
              </a:rPr>
              <a:t>Surmontant à force de volonté les épreuves d’une vie marquée par la surdité qui le frappe à </a:t>
            </a:r>
            <a:r>
              <a:rPr lang="fr-FR" sz="1600" b="1" dirty="0" smtClean="0">
                <a:solidFill>
                  <a:srgbClr val="002060"/>
                </a:solidFill>
              </a:rPr>
              <a:t>26 ans</a:t>
            </a:r>
            <a:r>
              <a:rPr lang="fr-FR" sz="1600" dirty="0" smtClean="0">
                <a:solidFill>
                  <a:srgbClr val="002060"/>
                </a:solidFill>
              </a:rPr>
              <a:t>, célébrant dans sa musique le triomphe de l’héroïsme et de la joie quand le destin lui prescrivait l’isolement et la misère, il est récompensé par cette affirmation de Romain Rolland : « Il est bien davantage que le premier des musiciens. Il est la force la plus héroïque de l’art moderne ». Expression d’une inaltérable foi en l’homme et d’un optimisme volontaire, affirmant la création musicale comme action d’un artiste libre et indépendant, l’œuvre de Beethoven a fait de lui une des figures les plus marquantes de l’histoire de la musique.</a:t>
            </a:r>
            <a:endParaRPr lang="fr-FR" sz="1600" dirty="0">
              <a:solidFill>
                <a:srgbClr val="00206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lt">
                                    <p:tmPct val="50000"/>
                                  </p:iterate>
                                  <p:childTnLst>
                                    <p:set>
                                      <p:cBhvr>
                                        <p:cTn id="6" dur="1" fill="hold">
                                          <p:stCondLst>
                                            <p:cond delay="0"/>
                                          </p:stCondLst>
                                        </p:cTn>
                                        <p:tgtEl>
                                          <p:spTgt spid="3"/>
                                        </p:tgtEl>
                                        <p:attrNameLst>
                                          <p:attrName>style.visibility</p:attrName>
                                        </p:attrNameLst>
                                      </p:cBhvr>
                                      <p:to>
                                        <p:strVal val="visible"/>
                                      </p:to>
                                    </p:set>
                                    <p:set>
                                      <p:cBhvr>
                                        <p:cTn id="7" dur="455" fill="hold">
                                          <p:stCondLst>
                                            <p:cond delay="0"/>
                                          </p:stCondLst>
                                        </p:cTn>
                                        <p:tgtEl>
                                          <p:spTgt spid="3"/>
                                        </p:tgtEl>
                                        <p:attrNameLst>
                                          <p:attrName>style.rotation</p:attrName>
                                        </p:attrNameLst>
                                      </p:cBhvr>
                                      <p:to>
                                        <p:strVal val="-45.0"/>
                                      </p:to>
                                    </p:set>
                                    <p:anim calcmode="lin" valueType="num">
                                      <p:cBhvr>
                                        <p:cTn id="8" dur="455" fill="hold">
                                          <p:stCondLst>
                                            <p:cond delay="455"/>
                                          </p:stCondLst>
                                        </p:cTn>
                                        <p:tgtEl>
                                          <p:spTgt spid="3"/>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3"/>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3"/>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3"/>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43" presetClass="entr" presetSubtype="0" fill="hold" nodeType="clickEffect">
                                  <p:stCondLst>
                                    <p:cond delay="0"/>
                                  </p:stCondLst>
                                  <p:childTnLst>
                                    <p:set>
                                      <p:cBhvr>
                                        <p:cTn id="15" dur="1" fill="hold">
                                          <p:stCondLst>
                                            <p:cond delay="0"/>
                                          </p:stCondLst>
                                        </p:cTn>
                                        <p:tgtEl>
                                          <p:spTgt spid="8194"/>
                                        </p:tgtEl>
                                        <p:attrNameLst>
                                          <p:attrName>style.visibility</p:attrName>
                                        </p:attrNameLst>
                                      </p:cBhvr>
                                      <p:to>
                                        <p:strVal val="visible"/>
                                      </p:to>
                                    </p:set>
                                    <p:animEffect transition="in" filter="fade">
                                      <p:cBhvr>
                                        <p:cTn id="16" dur="100"/>
                                        <p:tgtEl>
                                          <p:spTgt spid="8194"/>
                                        </p:tgtEl>
                                      </p:cBhvr>
                                    </p:animEffect>
                                    <p:anim calcmode="lin" valueType="num">
                                      <p:cBhvr>
                                        <p:cTn id="17" dur="400" fill="hold"/>
                                        <p:tgtEl>
                                          <p:spTgt spid="8194"/>
                                        </p:tgtEl>
                                        <p:attrNameLst>
                                          <p:attrName>ppt_x</p:attrName>
                                        </p:attrNameLst>
                                      </p:cBhvr>
                                      <p:tavLst>
                                        <p:tav tm="0">
                                          <p:val>
                                            <p:strVal val="#ppt_x"/>
                                          </p:val>
                                        </p:tav>
                                        <p:tav tm="100000">
                                          <p:val>
                                            <p:strVal val="#ppt_x"/>
                                          </p:val>
                                        </p:tav>
                                      </p:tavLst>
                                    </p:anim>
                                    <p:anim calcmode="lin" valueType="num">
                                      <p:cBhvr>
                                        <p:cTn id="18" dur="400" fill="hold"/>
                                        <p:tgtEl>
                                          <p:spTgt spid="8194"/>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8194"/>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8194"/>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9" presetClass="entr" presetSubtype="10" fill="hold"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anim calcmode="lin" valueType="num">
                                      <p:cBhvr>
                                        <p:cTn id="25" dur="5000" fill="hold"/>
                                        <p:tgtEl>
                                          <p:spTgt spid="7">
                                            <p:txEl>
                                              <p:pRg st="0" end="0"/>
                                            </p:txEl>
                                          </p:spTgt>
                                        </p:tgtEl>
                                        <p:attrNameLst>
                                          <p:attrName>ppt_w</p:attrName>
                                        </p:attrNameLst>
                                      </p:cBhvr>
                                      <p:tavLst>
                                        <p:tav tm="0" fmla="#ppt_w*sin(2.5*pi*$)">
                                          <p:val>
                                            <p:fltVal val="0"/>
                                          </p:val>
                                        </p:tav>
                                        <p:tav tm="100000">
                                          <p:val>
                                            <p:fltVal val="1"/>
                                          </p:val>
                                        </p:tav>
                                      </p:tavLst>
                                    </p:anim>
                                    <p:anim calcmode="lin" valueType="num">
                                      <p:cBhvr>
                                        <p:cTn id="26" dur="5000" fill="hold"/>
                                        <p:tgtEl>
                                          <p:spTgt spid="7">
                                            <p:txEl>
                                              <p:pRg st="0" end="0"/>
                                            </p:txEl>
                                          </p:spTgt>
                                        </p:tgtEl>
                                        <p:attrNameLst>
                                          <p:attrName>ppt_h</p:attrName>
                                        </p:attrNameLst>
                                      </p:cBhvr>
                                      <p:tavLst>
                                        <p:tav tm="0">
                                          <p:val>
                                            <p:strVal val="#ppt_h"/>
                                          </p:val>
                                        </p:tav>
                                        <p:tav tm="100000">
                                          <p:val>
                                            <p:strVal val="#ppt_h"/>
                                          </p:val>
                                        </p:tav>
                                      </p:tavLst>
                                    </p:anim>
                                  </p:childTnLst>
                                </p:cTn>
                              </p:par>
                              <p:par>
                                <p:cTn id="27" presetID="19" presetClass="entr" presetSubtype="10" fill="hold" nodeType="withEffect">
                                  <p:stCondLst>
                                    <p:cond delay="0"/>
                                  </p:stCondLst>
                                  <p:childTnLst>
                                    <p:set>
                                      <p:cBhvr>
                                        <p:cTn id="28" dur="1" fill="hold">
                                          <p:stCondLst>
                                            <p:cond delay="0"/>
                                          </p:stCondLst>
                                        </p:cTn>
                                        <p:tgtEl>
                                          <p:spTgt spid="7">
                                            <p:txEl>
                                              <p:pRg st="1" end="1"/>
                                            </p:txEl>
                                          </p:spTgt>
                                        </p:tgtEl>
                                        <p:attrNameLst>
                                          <p:attrName>style.visibility</p:attrName>
                                        </p:attrNameLst>
                                      </p:cBhvr>
                                      <p:to>
                                        <p:strVal val="visible"/>
                                      </p:to>
                                    </p:set>
                                    <p:anim calcmode="lin" valueType="num">
                                      <p:cBhvr>
                                        <p:cTn id="29" dur="5000" fill="hold"/>
                                        <p:tgtEl>
                                          <p:spTgt spid="7">
                                            <p:txEl>
                                              <p:pRg st="1" end="1"/>
                                            </p:txEl>
                                          </p:spTgt>
                                        </p:tgtEl>
                                        <p:attrNameLst>
                                          <p:attrName>ppt_w</p:attrName>
                                        </p:attrNameLst>
                                      </p:cBhvr>
                                      <p:tavLst>
                                        <p:tav tm="0" fmla="#ppt_w*sin(2.5*pi*$)">
                                          <p:val>
                                            <p:fltVal val="0"/>
                                          </p:val>
                                        </p:tav>
                                        <p:tav tm="100000">
                                          <p:val>
                                            <p:fltVal val="1"/>
                                          </p:val>
                                        </p:tav>
                                      </p:tavLst>
                                    </p:anim>
                                    <p:anim calcmode="lin" valueType="num">
                                      <p:cBhvr>
                                        <p:cTn id="30" dur="5000" fill="hold"/>
                                        <p:tgtEl>
                                          <p:spTgt spid="7">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algn="just">
              <a:buNone/>
            </a:pPr>
            <a:r>
              <a:rPr lang="fr-FR" sz="1600" dirty="0" smtClean="0">
                <a:solidFill>
                  <a:srgbClr val="002060"/>
                </a:solidFill>
              </a:rPr>
              <a:t>   Elle a été </a:t>
            </a:r>
            <a:r>
              <a:rPr lang="fr-FR" sz="1600" i="1" dirty="0" smtClean="0">
                <a:solidFill>
                  <a:srgbClr val="002060"/>
                </a:solidFill>
              </a:rPr>
              <a:t>écrite</a:t>
            </a:r>
            <a:r>
              <a:rPr lang="fr-FR" sz="1600" dirty="0" smtClean="0">
                <a:solidFill>
                  <a:srgbClr val="002060"/>
                </a:solidFill>
              </a:rPr>
              <a:t> de </a:t>
            </a:r>
            <a:r>
              <a:rPr lang="fr-FR" sz="1600" b="1" dirty="0" smtClean="0">
                <a:solidFill>
                  <a:srgbClr val="002060"/>
                </a:solidFill>
              </a:rPr>
              <a:t>1805-1807. Ludwig van Beethoven à dédié cette œuvre au PRINCE Lobkowitz et au COMPTE Razoumovski</a:t>
            </a:r>
            <a:r>
              <a:rPr lang="fr-FR" sz="1600" dirty="0" smtClean="0">
                <a:solidFill>
                  <a:srgbClr val="002060"/>
                </a:solidFill>
              </a:rPr>
              <a:t>. Cette œuvre a été marquée par les guerres napoléoniennes</a:t>
            </a:r>
            <a:r>
              <a:rPr lang="fr-FR" sz="1600" b="1" dirty="0" smtClean="0">
                <a:solidFill>
                  <a:srgbClr val="002060"/>
                </a:solidFill>
              </a:rPr>
              <a:t>.</a:t>
            </a:r>
            <a:r>
              <a:rPr lang="fr-FR" sz="1600" dirty="0" smtClean="0">
                <a:solidFill>
                  <a:srgbClr val="002060"/>
                </a:solidFill>
              </a:rPr>
              <a:t> Cette symphonie a acquis une grande renommée dès les premiers temps qui ont suivi sa première exécution</a:t>
            </a:r>
            <a:r>
              <a:rPr lang="fr-FR" sz="1600" b="1" dirty="0" smtClean="0">
                <a:solidFill>
                  <a:srgbClr val="002060"/>
                </a:solidFill>
              </a:rPr>
              <a:t>.</a:t>
            </a:r>
            <a:r>
              <a:rPr lang="fr-FR" sz="1600" dirty="0" smtClean="0">
                <a:solidFill>
                  <a:srgbClr val="002060"/>
                </a:solidFill>
              </a:rPr>
              <a:t> Elle est au fil du temps devenue l'une des compositions les plus populaires de la musique classique et est fréquemment jouée et enregistrée. Le premier mouvement </a:t>
            </a:r>
            <a:r>
              <a:rPr lang="fr-FR" sz="1600" i="1" dirty="0" smtClean="0">
                <a:solidFill>
                  <a:srgbClr val="002060"/>
                </a:solidFill>
              </a:rPr>
              <a:t>Allegro con brio</a:t>
            </a:r>
            <a:r>
              <a:rPr lang="fr-FR" sz="1600" dirty="0" smtClean="0">
                <a:solidFill>
                  <a:srgbClr val="002060"/>
                </a:solidFill>
              </a:rPr>
              <a:t> est l'un des plus intenses de l'histoire de la musique grâce à sa très célèbre cellule rythmique:</a:t>
            </a:r>
          </a:p>
          <a:p>
            <a:pPr algn="just">
              <a:buNone/>
            </a:pPr>
            <a:endParaRPr lang="fr-FR" sz="1600" dirty="0" smtClean="0">
              <a:solidFill>
                <a:srgbClr val="002060"/>
              </a:solidFill>
            </a:endParaRPr>
          </a:p>
          <a:p>
            <a:pPr algn="just">
              <a:buNone/>
            </a:pPr>
            <a:endParaRPr lang="fr-FR" sz="1600" dirty="0" smtClean="0">
              <a:solidFill>
                <a:srgbClr val="002060"/>
              </a:solidFill>
            </a:endParaRPr>
          </a:p>
          <a:p>
            <a:pPr algn="just">
              <a:buNone/>
            </a:pPr>
            <a:r>
              <a:rPr lang="fr-FR" sz="1600" dirty="0" smtClean="0">
                <a:solidFill>
                  <a:srgbClr val="002060"/>
                </a:solidFill>
              </a:rPr>
              <a:t>On retrouvera cette intensité dans les œuvres de Beethoven en do mineur, son </a:t>
            </a:r>
            <a:r>
              <a:rPr lang="fr-FR" sz="1600" b="1" dirty="0" smtClean="0">
                <a:solidFill>
                  <a:srgbClr val="002060"/>
                </a:solidFill>
              </a:rPr>
              <a:t>3</a:t>
            </a:r>
            <a:r>
              <a:rPr lang="fr-FR" sz="1600" b="1" baseline="30000" dirty="0" smtClean="0">
                <a:solidFill>
                  <a:srgbClr val="002060"/>
                </a:solidFill>
              </a:rPr>
              <a:t>e</a:t>
            </a:r>
            <a:r>
              <a:rPr lang="fr-FR" sz="1600" b="1" dirty="0" smtClean="0">
                <a:solidFill>
                  <a:srgbClr val="002060"/>
                </a:solidFill>
              </a:rPr>
              <a:t> concerto pour piano</a:t>
            </a:r>
            <a:r>
              <a:rPr lang="fr-FR" sz="1600" dirty="0" smtClean="0">
                <a:solidFill>
                  <a:srgbClr val="002060"/>
                </a:solidFill>
              </a:rPr>
              <a:t> et son </a:t>
            </a:r>
            <a:r>
              <a:rPr lang="fr-FR" sz="1600" b="1" dirty="0" smtClean="0">
                <a:solidFill>
                  <a:srgbClr val="002060"/>
                </a:solidFill>
              </a:rPr>
              <a:t>quatuor opus 18 n</a:t>
            </a:r>
            <a:r>
              <a:rPr lang="fr-FR" sz="1600" b="1" baseline="30000" dirty="0" smtClean="0">
                <a:solidFill>
                  <a:srgbClr val="002060"/>
                </a:solidFill>
              </a:rPr>
              <a:t>o</a:t>
            </a:r>
            <a:r>
              <a:rPr lang="fr-FR" sz="1600" b="1" dirty="0" smtClean="0">
                <a:solidFill>
                  <a:srgbClr val="002060"/>
                </a:solidFill>
              </a:rPr>
              <a:t> 4</a:t>
            </a:r>
            <a:r>
              <a:rPr lang="fr-FR" sz="1600" dirty="0" smtClean="0">
                <a:solidFill>
                  <a:srgbClr val="002060"/>
                </a:solidFill>
              </a:rPr>
              <a:t>. Mais tout le génie de Beethoven se remarque surtout dans cette symphonie elle-même, composée en même temps que la suivante en fa majeur, </a:t>
            </a:r>
            <a:r>
              <a:rPr lang="fr-FR" sz="1600" b="1" dirty="0" smtClean="0">
                <a:solidFill>
                  <a:srgbClr val="002060"/>
                </a:solidFill>
              </a:rPr>
              <a:t>« Pastorale »</a:t>
            </a:r>
            <a:r>
              <a:rPr lang="fr-FR" sz="1600" dirty="0" smtClean="0">
                <a:solidFill>
                  <a:srgbClr val="002060"/>
                </a:solidFill>
              </a:rPr>
              <a:t>, et que la Fantaisie pour piano</a:t>
            </a:r>
            <a:r>
              <a:rPr lang="fr-FR" sz="1600" b="1" dirty="0" smtClean="0">
                <a:solidFill>
                  <a:srgbClr val="002060"/>
                </a:solidFill>
              </a:rPr>
              <a:t>, chœurs et orchestre op. 80,</a:t>
            </a:r>
            <a:r>
              <a:rPr lang="fr-FR" sz="1600" dirty="0" smtClean="0">
                <a:solidFill>
                  <a:srgbClr val="002060"/>
                </a:solidFill>
              </a:rPr>
              <a:t> où Beethoven manifeste déjà l'envie d'ajouter la voix à la symphonie.</a:t>
            </a:r>
          </a:p>
          <a:p>
            <a:pPr algn="just">
              <a:buNone/>
            </a:pPr>
            <a:endParaRPr lang="fr-FR" sz="1600" dirty="0" smtClean="0">
              <a:solidFill>
                <a:srgbClr val="002060"/>
              </a:solidFill>
            </a:endParaRPr>
          </a:p>
          <a:p>
            <a:pPr algn="just">
              <a:buNone/>
            </a:pPr>
            <a:endParaRPr lang="fr-FR" sz="1600" dirty="0" smtClean="0">
              <a:solidFill>
                <a:srgbClr val="002060"/>
              </a:solidFill>
            </a:endParaRPr>
          </a:p>
          <a:p>
            <a:pPr algn="just">
              <a:buNone/>
            </a:pPr>
            <a:endParaRPr lang="fr-FR" sz="1600" dirty="0" smtClean="0">
              <a:solidFill>
                <a:srgbClr val="002060"/>
              </a:solidFill>
            </a:endParaRPr>
          </a:p>
          <a:p>
            <a:pPr algn="just">
              <a:buNone/>
            </a:pPr>
            <a:endParaRPr lang="fr-FR" sz="1600" dirty="0" smtClean="0">
              <a:solidFill>
                <a:srgbClr val="002060"/>
              </a:solidFill>
            </a:endParaRPr>
          </a:p>
          <a:p>
            <a:pPr algn="just">
              <a:buNone/>
            </a:pPr>
            <a:endParaRPr lang="fr-FR" sz="1600" dirty="0">
              <a:solidFill>
                <a:srgbClr val="002060"/>
              </a:solidFill>
            </a:endParaRPr>
          </a:p>
        </p:txBody>
      </p:sp>
      <p:sp>
        <p:nvSpPr>
          <p:cNvPr id="3" name="Titre 2"/>
          <p:cNvSpPr>
            <a:spLocks noGrp="1"/>
          </p:cNvSpPr>
          <p:nvPr>
            <p:ph type="title"/>
          </p:nvPr>
        </p:nvSpPr>
        <p:spPr>
          <a:xfrm>
            <a:off x="395536" y="260648"/>
            <a:ext cx="8229600" cy="1219200"/>
          </a:xfrm>
        </p:spPr>
        <p:txBody>
          <a:bodyPr/>
          <a:lstStyle/>
          <a:p>
            <a:r>
              <a:rPr lang="fr-FR" dirty="0" smtClean="0">
                <a:solidFill>
                  <a:srgbClr val="00B0F0"/>
                </a:solidFill>
              </a:rPr>
              <a:t>II) L’Œuvre </a:t>
            </a:r>
            <a:endParaRPr lang="fr-FR" dirty="0">
              <a:solidFill>
                <a:srgbClr val="00B0F0"/>
              </a:solidFill>
            </a:endParaRPr>
          </a:p>
        </p:txBody>
      </p:sp>
      <p:pic>
        <p:nvPicPr>
          <p:cNvPr id="4" name="Image 3" descr="\relative c'' {\key c \minor \time 2/4 r8 g [g g] ees2 \fermata r8 f [f f] d2 ~ d2 \fermata}"/>
          <p:cNvPicPr/>
          <p:nvPr/>
        </p:nvPicPr>
        <p:blipFill>
          <a:blip r:embed="rId2" cstate="print"/>
          <a:srcRect/>
          <a:stretch>
            <a:fillRect/>
          </a:stretch>
        </p:blipFill>
        <p:spPr bwMode="auto">
          <a:xfrm>
            <a:off x="827584" y="3356992"/>
            <a:ext cx="3418840" cy="51689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lt">
                                    <p:tmPct val="50000"/>
                                  </p:iterate>
                                  <p:childTnLst>
                                    <p:set>
                                      <p:cBhvr>
                                        <p:cTn id="6" dur="1" fill="hold">
                                          <p:stCondLst>
                                            <p:cond delay="0"/>
                                          </p:stCondLst>
                                        </p:cTn>
                                        <p:tgtEl>
                                          <p:spTgt spid="3"/>
                                        </p:tgtEl>
                                        <p:attrNameLst>
                                          <p:attrName>style.visibility</p:attrName>
                                        </p:attrNameLst>
                                      </p:cBhvr>
                                      <p:to>
                                        <p:strVal val="visible"/>
                                      </p:to>
                                    </p:set>
                                    <p:set>
                                      <p:cBhvr>
                                        <p:cTn id="7" dur="455" fill="hold">
                                          <p:stCondLst>
                                            <p:cond delay="0"/>
                                          </p:stCondLst>
                                        </p:cTn>
                                        <p:tgtEl>
                                          <p:spTgt spid="3"/>
                                        </p:tgtEl>
                                        <p:attrNameLst>
                                          <p:attrName>style.rotation</p:attrName>
                                        </p:attrNameLst>
                                      </p:cBhvr>
                                      <p:to>
                                        <p:strVal val="-45.0"/>
                                      </p:to>
                                    </p:set>
                                    <p:anim calcmode="lin" valueType="num">
                                      <p:cBhvr>
                                        <p:cTn id="8" dur="455" fill="hold">
                                          <p:stCondLst>
                                            <p:cond delay="455"/>
                                          </p:stCondLst>
                                        </p:cTn>
                                        <p:tgtEl>
                                          <p:spTgt spid="3"/>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3"/>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3"/>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3"/>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nodeType="clickEffect">
                                  <p:stCondLst>
                                    <p:cond delay="0"/>
                                  </p:stCondLst>
                                  <p:childTnLst>
                                    <p:set>
                                      <p:cBhvr>
                                        <p:cTn id="15" dur="1" fill="hold">
                                          <p:stCondLst>
                                            <p:cond delay="0"/>
                                          </p:stCondLst>
                                        </p:cTn>
                                        <p:tgtEl>
                                          <p:spTgt spid="2">
                                            <p:txEl>
                                              <p:pRg st="0" end="0"/>
                                            </p:txEl>
                                          </p:spTgt>
                                        </p:tgtEl>
                                        <p:attrNameLst>
                                          <p:attrName>style.visibility</p:attrName>
                                        </p:attrNameLst>
                                      </p:cBhvr>
                                      <p:to>
                                        <p:strVal val="visible"/>
                                      </p:to>
                                    </p:set>
                                    <p:animEffect transition="in" filter="blinds(horizontal)">
                                      <p:cBhvr>
                                        <p:cTn id="16" dur="500"/>
                                        <p:tgtEl>
                                          <p:spTgt spid="2">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9" presetClass="entr" presetSubtype="1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5000" fill="hold"/>
                                        <p:tgtEl>
                                          <p:spTgt spid="4"/>
                                        </p:tgtEl>
                                        <p:attrNameLst>
                                          <p:attrName>ppt_w</p:attrName>
                                        </p:attrNameLst>
                                      </p:cBhvr>
                                      <p:tavLst>
                                        <p:tav tm="0" fmla="#ppt_w*sin(2.5*pi*$)">
                                          <p:val>
                                            <p:fltVal val="0"/>
                                          </p:val>
                                        </p:tav>
                                        <p:tav tm="100000">
                                          <p:val>
                                            <p:fltVal val="1"/>
                                          </p:val>
                                        </p:tav>
                                      </p:tavLst>
                                    </p:anim>
                                    <p:anim calcmode="lin" valueType="num">
                                      <p:cBhvr>
                                        <p:cTn id="22" dur="5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linds(horizontal)">
                                      <p:cBhvr>
                                        <p:cTn id="2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20000"/>
          </a:bodyPr>
          <a:lstStyle/>
          <a:p>
            <a:r>
              <a:rPr lang="fr-FR" sz="1600" dirty="0" smtClean="0">
                <a:solidFill>
                  <a:srgbClr val="002060"/>
                </a:solidFill>
              </a:rPr>
              <a:t>Il y a 4 grandes parties dans ce morceau : il y a la 1</a:t>
            </a:r>
            <a:r>
              <a:rPr lang="fr-FR" sz="1600" baseline="30000" dirty="0" smtClean="0">
                <a:solidFill>
                  <a:srgbClr val="002060"/>
                </a:solidFill>
              </a:rPr>
              <a:t>ère</a:t>
            </a:r>
            <a:r>
              <a:rPr lang="fr-FR" sz="1600" dirty="0" smtClean="0">
                <a:solidFill>
                  <a:srgbClr val="002060"/>
                </a:solidFill>
              </a:rPr>
              <a:t>  partie qui commence du début à 3.34’, puis la 2</a:t>
            </a:r>
            <a:r>
              <a:rPr lang="fr-FR" sz="1600" baseline="30000" dirty="0" smtClean="0">
                <a:solidFill>
                  <a:srgbClr val="002060"/>
                </a:solidFill>
              </a:rPr>
              <a:t>ème</a:t>
            </a:r>
            <a:r>
              <a:rPr lang="fr-FR" sz="1600" dirty="0" smtClean="0">
                <a:solidFill>
                  <a:srgbClr val="002060"/>
                </a:solidFill>
              </a:rPr>
              <a:t> de 3.34’ à 5.12’, ensuite la 3</a:t>
            </a:r>
            <a:r>
              <a:rPr lang="fr-FR" sz="1600" baseline="30000" dirty="0" smtClean="0">
                <a:solidFill>
                  <a:srgbClr val="002060"/>
                </a:solidFill>
              </a:rPr>
              <a:t>ème </a:t>
            </a:r>
            <a:r>
              <a:rPr lang="fr-FR" sz="1600" dirty="0" smtClean="0">
                <a:solidFill>
                  <a:srgbClr val="002060"/>
                </a:solidFill>
              </a:rPr>
              <a:t> de 5.12’ à 7.06, enfin la 4</a:t>
            </a:r>
            <a:r>
              <a:rPr lang="fr-FR" sz="1600" baseline="30000" dirty="0">
                <a:solidFill>
                  <a:srgbClr val="002060"/>
                </a:solidFill>
              </a:rPr>
              <a:t>ème</a:t>
            </a:r>
            <a:r>
              <a:rPr lang="fr-FR" sz="1600" dirty="0" smtClean="0">
                <a:solidFill>
                  <a:srgbClr val="002060"/>
                </a:solidFill>
              </a:rPr>
              <a:t> de 7.06’ à la fin.</a:t>
            </a:r>
          </a:p>
          <a:p>
            <a:r>
              <a:rPr lang="fr-FR" sz="1600" dirty="0" smtClean="0">
                <a:solidFill>
                  <a:srgbClr val="002060"/>
                </a:solidFill>
              </a:rPr>
              <a:t>Je constate que les parties 1 et 3 sont les pratiquement les mêmes à quelques modifications près. En musique classique, la forme sonate – on peut dire aussi allegro de</a:t>
            </a:r>
            <a:r>
              <a:rPr lang="fr-FR" sz="1600" b="1" dirty="0" smtClean="0">
                <a:solidFill>
                  <a:srgbClr val="002060"/>
                </a:solidFill>
              </a:rPr>
              <a:t> </a:t>
            </a:r>
            <a:r>
              <a:rPr lang="fr-FR" sz="1600" dirty="0" smtClean="0">
                <a:solidFill>
                  <a:srgbClr val="002060"/>
                </a:solidFill>
              </a:rPr>
              <a:t>sonate, ou encore structure sonate, mais il semble préférable d'éviter cette dernière appellation qui est souvent source de confusion – est une forme musicale développée principalement par les compositeurs de tradition germanique dans la seconde moitié du XVIII</a:t>
            </a:r>
            <a:r>
              <a:rPr lang="fr-FR" sz="1600" baseline="30000" dirty="0" smtClean="0">
                <a:solidFill>
                  <a:srgbClr val="002060"/>
                </a:solidFill>
              </a:rPr>
              <a:t>ème </a:t>
            </a:r>
            <a:r>
              <a:rPr lang="fr-FR" sz="1600" dirty="0" smtClean="0">
                <a:solidFill>
                  <a:srgbClr val="002060"/>
                </a:solidFill>
              </a:rPr>
              <a:t>siècle à partir de quelques formes courantes de la période baroque. L’œuvre  a été écrite pour un orchestre symphonique qui se compose de cordes, de bois, de cuivres et de percussions. </a:t>
            </a:r>
          </a:p>
          <a:p>
            <a:pPr lvl="0"/>
            <a:r>
              <a:rPr lang="fr-FR" sz="1600" dirty="0" smtClean="0">
                <a:solidFill>
                  <a:srgbClr val="002060"/>
                </a:solidFill>
              </a:rPr>
              <a:t>L’ année 1802 marque un premier grand tournant dans la vie du compositeur. Il commence en effet, depuis 1796 à prendre conscience d’une surdité qui devait irrémédiablement progresser jusqu’à devenir totale avant 1820. Il y a 3 thèmes dans ce premier mouvement</a:t>
            </a:r>
            <a:r>
              <a:rPr lang="fr-FR" sz="1600" dirty="0">
                <a:solidFill>
                  <a:srgbClr val="002060"/>
                </a:solidFill>
              </a:rPr>
              <a:t> </a:t>
            </a:r>
            <a:r>
              <a:rPr lang="fr-FR" sz="1600" dirty="0" smtClean="0">
                <a:solidFill>
                  <a:srgbClr val="002060"/>
                </a:solidFill>
              </a:rPr>
              <a:t>: Thème A (exemple du début à 1.12’), le thème B (exemple de 1.12’ à 1.26’) et le thème C de 7.41’ à 8.03’.</a:t>
            </a:r>
          </a:p>
          <a:p>
            <a:r>
              <a:rPr lang="fr-FR" sz="1600" b="1" dirty="0" smtClean="0">
                <a:solidFill>
                  <a:srgbClr val="002060"/>
                </a:solidFill>
              </a:rPr>
              <a:t>Le </a:t>
            </a:r>
            <a:r>
              <a:rPr lang="fr-FR" sz="1600" b="1" dirty="0">
                <a:solidFill>
                  <a:srgbClr val="002060"/>
                </a:solidFill>
              </a:rPr>
              <a:t>Romantisme </a:t>
            </a:r>
            <a:r>
              <a:rPr lang="fr-FR" sz="1600" b="1" dirty="0" smtClean="0">
                <a:solidFill>
                  <a:srgbClr val="002060"/>
                </a:solidFill>
              </a:rPr>
              <a:t>de ce morceau est dû : </a:t>
            </a:r>
            <a:r>
              <a:rPr lang="fr-FR" sz="1600" dirty="0" smtClean="0">
                <a:solidFill>
                  <a:srgbClr val="002060"/>
                </a:solidFill>
              </a:rPr>
              <a:t>à</a:t>
            </a:r>
            <a:r>
              <a:rPr lang="fr-FR" sz="1600" b="1" dirty="0" smtClean="0">
                <a:solidFill>
                  <a:srgbClr val="002060"/>
                </a:solidFill>
              </a:rPr>
              <a:t> </a:t>
            </a:r>
            <a:r>
              <a:rPr lang="fr-FR" sz="1600" dirty="0" smtClean="0">
                <a:solidFill>
                  <a:srgbClr val="002060"/>
                </a:solidFill>
              </a:rPr>
              <a:t>la puissance des cuivres et des percussions et aux contrastes d’intensité entre des nuances très faibles et des nuances très fortes. Le rôle de la 4</a:t>
            </a:r>
            <a:r>
              <a:rPr lang="fr-FR" sz="1600" baseline="30000" dirty="0" smtClean="0">
                <a:solidFill>
                  <a:srgbClr val="002060"/>
                </a:solidFill>
              </a:rPr>
              <a:t>e</a:t>
            </a:r>
            <a:r>
              <a:rPr lang="fr-FR" sz="1600" dirty="0" smtClean="0">
                <a:solidFill>
                  <a:srgbClr val="002060"/>
                </a:solidFill>
              </a:rPr>
              <a:t> partie est d’être un bouquet final avec un nouveau thème. La Critique n’en a pas beaucoup parlé, peu après sa création. </a:t>
            </a:r>
            <a:r>
              <a:rPr lang="fr-FR" sz="1600" b="1" dirty="0" smtClean="0">
                <a:solidFill>
                  <a:srgbClr val="002060"/>
                </a:solidFill>
              </a:rPr>
              <a:t>c’est à cause que la musique a une histoire et que d’un instant à l’autre on passe du </a:t>
            </a:r>
            <a:r>
              <a:rPr lang="fr-FR" sz="1600" b="1" i="1" dirty="0" err="1" smtClean="0">
                <a:solidFill>
                  <a:srgbClr val="002060"/>
                </a:solidFill>
              </a:rPr>
              <a:t>ff</a:t>
            </a:r>
            <a:r>
              <a:rPr lang="fr-FR" sz="1600" b="1" dirty="0" smtClean="0">
                <a:solidFill>
                  <a:srgbClr val="002060"/>
                </a:solidFill>
              </a:rPr>
              <a:t>  au </a:t>
            </a:r>
            <a:r>
              <a:rPr lang="fr-FR" sz="1600" b="1" i="1" dirty="0" smtClean="0">
                <a:solidFill>
                  <a:srgbClr val="002060"/>
                </a:solidFill>
              </a:rPr>
              <a:t>p</a:t>
            </a:r>
            <a:r>
              <a:rPr lang="fr-FR" sz="1600" b="1" dirty="0" smtClean="0">
                <a:solidFill>
                  <a:srgbClr val="002060"/>
                </a:solidFill>
              </a:rPr>
              <a:t>. (</a:t>
            </a:r>
            <a:r>
              <a:rPr lang="fr-FR" sz="1600" b="1" i="1" dirty="0" err="1" smtClean="0">
                <a:solidFill>
                  <a:srgbClr val="002060"/>
                </a:solidFill>
              </a:rPr>
              <a:t>ff</a:t>
            </a:r>
            <a:r>
              <a:rPr lang="fr-FR" sz="1600" b="1" dirty="0" smtClean="0">
                <a:solidFill>
                  <a:srgbClr val="002060"/>
                </a:solidFill>
              </a:rPr>
              <a:t> : fortissimo et </a:t>
            </a:r>
            <a:r>
              <a:rPr lang="fr-FR" sz="1600" b="1" i="1" dirty="0" smtClean="0">
                <a:solidFill>
                  <a:srgbClr val="002060"/>
                </a:solidFill>
              </a:rPr>
              <a:t>p</a:t>
            </a:r>
            <a:r>
              <a:rPr lang="fr-FR" sz="1600" b="1" dirty="0" smtClean="0">
                <a:solidFill>
                  <a:srgbClr val="002060"/>
                </a:solidFill>
              </a:rPr>
              <a:t> : piano)</a:t>
            </a:r>
            <a:r>
              <a:rPr lang="fr-FR" sz="1600" dirty="0" smtClean="0">
                <a:solidFill>
                  <a:srgbClr val="002060"/>
                </a:solidFill>
              </a:rPr>
              <a:t>, Le </a:t>
            </a:r>
            <a:r>
              <a:rPr lang="fr-FR" sz="1600" b="1" dirty="0" smtClean="0">
                <a:solidFill>
                  <a:srgbClr val="002060"/>
                </a:solidFill>
              </a:rPr>
              <a:t>classicisme de ce mouvement, est dû à la forme sonate.</a:t>
            </a:r>
            <a:endParaRPr lang="fr-FR" sz="1600" dirty="0" smtClean="0">
              <a:solidFill>
                <a:srgbClr val="002060"/>
              </a:solidFill>
            </a:endParaRPr>
          </a:p>
          <a:p>
            <a:r>
              <a:rPr lang="fr-FR" sz="1600" dirty="0" smtClean="0">
                <a:solidFill>
                  <a:srgbClr val="002060"/>
                </a:solidFill>
              </a:rPr>
              <a:t>Nos opinions sur l’œuvre est quelle est très belle, nous l’apprécions car le rythme initial nous plaît.</a:t>
            </a:r>
          </a:p>
          <a:p>
            <a:pPr lvl="0"/>
            <a:endParaRPr lang="fr-FR" sz="1600" dirty="0" smtClean="0"/>
          </a:p>
          <a:p>
            <a:endParaRPr lang="fr-FR" sz="1600" dirty="0"/>
          </a:p>
        </p:txBody>
      </p:sp>
      <p:sp>
        <p:nvSpPr>
          <p:cNvPr id="3" name="Titre 2"/>
          <p:cNvSpPr>
            <a:spLocks noGrp="1"/>
          </p:cNvSpPr>
          <p:nvPr>
            <p:ph type="title"/>
          </p:nvPr>
        </p:nvSpPr>
        <p:spPr/>
        <p:txBody>
          <a:bodyPr/>
          <a:lstStyle/>
          <a:p>
            <a:r>
              <a:rPr lang="fr-FR" dirty="0" smtClean="0">
                <a:solidFill>
                  <a:srgbClr val="FF0000"/>
                </a:solidFill>
              </a:rPr>
              <a:t>                         ANALYSE </a:t>
            </a:r>
            <a:endParaRPr lang="fr-FR" dirty="0">
              <a:solidFill>
                <a:srgbClr val="FF0000"/>
              </a:solidFill>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sz="2800" dirty="0"/>
              <a:t>Pour </a:t>
            </a:r>
            <a:r>
              <a:rPr lang="fr-FR" sz="2800" dirty="0" smtClean="0"/>
              <a:t>voir et écouter : </a:t>
            </a:r>
          </a:p>
          <a:p>
            <a:r>
              <a:rPr lang="fr-FR" sz="2800" dirty="0">
                <a:hlinkClick r:id="rId2"/>
              </a:rPr>
              <a:t>http://</a:t>
            </a:r>
            <a:r>
              <a:rPr lang="fr-FR" sz="2800" dirty="0" smtClean="0">
                <a:hlinkClick r:id="rId2"/>
              </a:rPr>
              <a:t>www.youtube.com/watch?v=zM3y09RjKLs</a:t>
            </a:r>
            <a:endParaRPr lang="fr-FR" sz="2800" dirty="0" smtClean="0"/>
          </a:p>
          <a:p>
            <a:endParaRPr lang="fr-FR" sz="2800" smtClean="0"/>
          </a:p>
          <a:p>
            <a:r>
              <a:rPr lang="fr-FR" sz="2800" smtClean="0"/>
              <a:t>Pour </a:t>
            </a:r>
            <a:r>
              <a:rPr lang="fr-FR" sz="2800" dirty="0" smtClean="0"/>
              <a:t>l’image du compositeur:</a:t>
            </a:r>
          </a:p>
          <a:p>
            <a:r>
              <a:rPr lang="fr-FR" sz="2800" dirty="0" smtClean="0">
                <a:hlinkClick r:id="rId3"/>
              </a:rPr>
              <a:t>http://lemoteur.ke.voila.fr/?module=orange&amp;bhv=images&amp;kw=ludwig%20van%20beethoven</a:t>
            </a:r>
            <a:endParaRPr lang="fr-FR" sz="2800" dirty="0" smtClean="0"/>
          </a:p>
          <a:p>
            <a:r>
              <a:rPr lang="fr-FR" sz="2800" dirty="0" smtClean="0"/>
              <a:t>Pour les autres informations :    </a:t>
            </a:r>
            <a:r>
              <a:rPr lang="fr-FR" sz="2800" u="sng" dirty="0" smtClean="0">
                <a:hlinkClick r:id="rId4"/>
              </a:rPr>
              <a:t>http://fr.wikipedia.org/wiki/Ludwig_van_Beethoven</a:t>
            </a:r>
            <a:endParaRPr lang="fr-FR" sz="2800" dirty="0" smtClean="0"/>
          </a:p>
          <a:p>
            <a:pPr>
              <a:buNone/>
            </a:pPr>
            <a:r>
              <a:rPr lang="fr-FR" sz="1200" dirty="0" smtClean="0"/>
              <a:t>    </a:t>
            </a:r>
            <a:endParaRPr lang="fr-FR" sz="1100" dirty="0"/>
          </a:p>
        </p:txBody>
      </p:sp>
      <p:sp>
        <p:nvSpPr>
          <p:cNvPr id="3" name="Titre 2"/>
          <p:cNvSpPr>
            <a:spLocks noGrp="1"/>
          </p:cNvSpPr>
          <p:nvPr>
            <p:ph type="title"/>
          </p:nvPr>
        </p:nvSpPr>
        <p:spPr/>
        <p:txBody>
          <a:bodyPr>
            <a:normAutofit fontScale="90000"/>
          </a:bodyPr>
          <a:lstStyle/>
          <a:p>
            <a:r>
              <a:rPr lang="fr-FR" b="1" u="sng" dirty="0" smtClean="0">
                <a:solidFill>
                  <a:srgbClr val="FF0000"/>
                </a:solidFill>
              </a:rPr>
              <a:t>LIENS INTERNET UTILISES POUR NOUS INFORMER .</a:t>
            </a:r>
            <a:endParaRPr lang="fr-FR" b="1" u="sng" dirty="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dissolve">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dissolve">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dissolv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dissolve">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dissolve">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dissolve">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67544" y="1196752"/>
            <a:ext cx="8229600" cy="4572000"/>
          </a:xfrm>
        </p:spPr>
        <p:txBody>
          <a:bodyPr/>
          <a:lstStyle/>
          <a:p>
            <a:pPr>
              <a:buNone/>
            </a:pPr>
            <a:r>
              <a:rPr lang="fr-FR" dirty="0" smtClean="0">
                <a:solidFill>
                  <a:srgbClr val="FF0000"/>
                </a:solidFill>
              </a:rPr>
              <a:t>Dia</a:t>
            </a:r>
            <a:r>
              <a:rPr lang="fr-FR" dirty="0" smtClean="0"/>
              <a:t>por</a:t>
            </a:r>
            <a:r>
              <a:rPr lang="fr-FR" dirty="0" smtClean="0">
                <a:solidFill>
                  <a:srgbClr val="FF0000"/>
                </a:solidFill>
              </a:rPr>
              <a:t>ama</a:t>
            </a:r>
            <a:r>
              <a:rPr lang="fr-FR" dirty="0" smtClean="0">
                <a:solidFill>
                  <a:srgbClr val="0070C0"/>
                </a:solidFill>
              </a:rPr>
              <a:t> </a:t>
            </a:r>
            <a:r>
              <a:rPr lang="fr-FR" dirty="0" smtClean="0">
                <a:solidFill>
                  <a:srgbClr val="FF0000"/>
                </a:solidFill>
              </a:rPr>
              <a:t>créé,</a:t>
            </a:r>
            <a:r>
              <a:rPr lang="fr-FR" dirty="0" smtClean="0">
                <a:solidFill>
                  <a:srgbClr val="0070C0"/>
                </a:solidFill>
              </a:rPr>
              <a:t> </a:t>
            </a:r>
            <a:r>
              <a:rPr lang="fr-FR" dirty="0" smtClean="0"/>
              <a:t>réalisé </a:t>
            </a:r>
            <a:r>
              <a:rPr lang="fr-FR" smtClean="0"/>
              <a:t>et</a:t>
            </a:r>
            <a:r>
              <a:rPr lang="fr-FR" smtClean="0">
                <a:solidFill>
                  <a:srgbClr val="0070C0"/>
                </a:solidFill>
              </a:rPr>
              <a:t> </a:t>
            </a:r>
            <a:r>
              <a:rPr lang="fr-FR" smtClean="0">
                <a:solidFill>
                  <a:srgbClr val="FF0000"/>
                </a:solidFill>
              </a:rPr>
              <a:t>présenté</a:t>
            </a:r>
            <a:r>
              <a:rPr lang="fr-FR" smtClean="0">
                <a:solidFill>
                  <a:srgbClr val="0070C0"/>
                </a:solidFill>
              </a:rPr>
              <a:t> </a:t>
            </a:r>
            <a:r>
              <a:rPr lang="fr-FR" dirty="0" smtClean="0"/>
              <a:t>par Corentin en 5</a:t>
            </a:r>
            <a:r>
              <a:rPr lang="fr-FR" baseline="30000" dirty="0" smtClean="0"/>
              <a:t>e</a:t>
            </a:r>
            <a:r>
              <a:rPr lang="fr-FR" dirty="0" smtClean="0"/>
              <a:t>5 et Henri en 5</a:t>
            </a:r>
            <a:r>
              <a:rPr lang="fr-FR" baseline="30000" dirty="0" smtClean="0"/>
              <a:t>e</a:t>
            </a:r>
            <a:r>
              <a:rPr lang="fr-FR" dirty="0" smtClean="0"/>
              <a:t> 4</a:t>
            </a:r>
            <a:endParaRPr lang="fr-FR" dirty="0" smtClean="0">
              <a:solidFill>
                <a:srgbClr val="FF0000"/>
              </a:solidFill>
            </a:endParaRPr>
          </a:p>
          <a:p>
            <a:pPr>
              <a:buNone/>
            </a:pPr>
            <a:endParaRPr lang="fr-FR" dirty="0" smtClean="0"/>
          </a:p>
          <a:p>
            <a:pPr>
              <a:buNone/>
            </a:pPr>
            <a:endParaRPr lang="fr-FR" dirty="0" smtClean="0"/>
          </a:p>
          <a:p>
            <a:pPr>
              <a:buNone/>
            </a:pPr>
            <a:endParaRPr lang="fr-FR" dirty="0" smtClean="0"/>
          </a:p>
          <a:p>
            <a:pPr algn="ctr">
              <a:buNone/>
            </a:pPr>
            <a:r>
              <a:rPr lang="fr-FR" dirty="0" smtClean="0">
                <a:solidFill>
                  <a:srgbClr val="0070C0"/>
                </a:solidFill>
              </a:rPr>
              <a:t>F</a:t>
            </a:r>
            <a:r>
              <a:rPr lang="fr-FR" dirty="0" smtClean="0">
                <a:solidFill>
                  <a:srgbClr val="7030A0"/>
                </a:solidFill>
              </a:rPr>
              <a:t>I</a:t>
            </a:r>
            <a:r>
              <a:rPr lang="fr-FR" dirty="0" smtClean="0">
                <a:solidFill>
                  <a:srgbClr val="FF0000"/>
                </a:solidFill>
              </a:rPr>
              <a:t>N</a:t>
            </a:r>
            <a:r>
              <a:rPr lang="fr-FR" dirty="0" smtClean="0">
                <a:solidFill>
                  <a:srgbClr val="FFC000"/>
                </a:solidFill>
              </a:rPr>
              <a:t>E</a:t>
            </a:r>
            <a:r>
              <a:rPr lang="fr-FR" dirty="0" smtClean="0"/>
              <a:t> </a:t>
            </a:r>
            <a:endParaRPr lang="fr-FR"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8"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5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8" dur="15000" fill="hold"/>
                                        <p:tgtEl>
                                          <p:spTgt spid="2">
                                            <p:txEl>
                                              <p:pRg st="0" end="0"/>
                                            </p:txEl>
                                          </p:spTgt>
                                        </p:tgtEl>
                                        <p:attrNameLst>
                                          <p:attrName>ppt_y</p:attrName>
                                        </p:attrNameLst>
                                      </p:cBhvr>
                                      <p:tavLst>
                                        <p:tav tm="0">
                                          <p:val>
                                            <p:strVal val="#ppt_y+1"/>
                                          </p:val>
                                        </p:tav>
                                        <p:tav tm="100000">
                                          <p:val>
                                            <p:strVal val="#ppt_y-1"/>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Effect transition="in" filter="wipe(down)">
                                      <p:cBhvr>
                                        <p:cTn id="13" dur="580">
                                          <p:stCondLst>
                                            <p:cond delay="0"/>
                                          </p:stCondLst>
                                        </p:cTn>
                                        <p:tgtEl>
                                          <p:spTgt spid="2">
                                            <p:txEl>
                                              <p:pRg st="4" end="4"/>
                                            </p:txEl>
                                          </p:spTgt>
                                        </p:tgtEl>
                                      </p:cBhvr>
                                    </p:animEffect>
                                    <p:anim calcmode="lin" valueType="num">
                                      <p:cBhvr>
                                        <p:cTn id="14"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19" dur="26">
                                          <p:stCondLst>
                                            <p:cond delay="650"/>
                                          </p:stCondLst>
                                        </p:cTn>
                                        <p:tgtEl>
                                          <p:spTgt spid="2">
                                            <p:txEl>
                                              <p:pRg st="4" end="4"/>
                                            </p:txEl>
                                          </p:spTgt>
                                        </p:tgtEl>
                                      </p:cBhvr>
                                      <p:to x="100000" y="60000"/>
                                    </p:animScale>
                                    <p:animScale>
                                      <p:cBhvr>
                                        <p:cTn id="20" dur="166" decel="50000">
                                          <p:stCondLst>
                                            <p:cond delay="676"/>
                                          </p:stCondLst>
                                        </p:cTn>
                                        <p:tgtEl>
                                          <p:spTgt spid="2">
                                            <p:txEl>
                                              <p:pRg st="4" end="4"/>
                                            </p:txEl>
                                          </p:spTgt>
                                        </p:tgtEl>
                                      </p:cBhvr>
                                      <p:to x="100000" y="100000"/>
                                    </p:animScale>
                                    <p:animScale>
                                      <p:cBhvr>
                                        <p:cTn id="21" dur="26">
                                          <p:stCondLst>
                                            <p:cond delay="1312"/>
                                          </p:stCondLst>
                                        </p:cTn>
                                        <p:tgtEl>
                                          <p:spTgt spid="2">
                                            <p:txEl>
                                              <p:pRg st="4" end="4"/>
                                            </p:txEl>
                                          </p:spTgt>
                                        </p:tgtEl>
                                      </p:cBhvr>
                                      <p:to x="100000" y="80000"/>
                                    </p:animScale>
                                    <p:animScale>
                                      <p:cBhvr>
                                        <p:cTn id="22" dur="166" decel="50000">
                                          <p:stCondLst>
                                            <p:cond delay="1338"/>
                                          </p:stCondLst>
                                        </p:cTn>
                                        <p:tgtEl>
                                          <p:spTgt spid="2">
                                            <p:txEl>
                                              <p:pRg st="4" end="4"/>
                                            </p:txEl>
                                          </p:spTgt>
                                        </p:tgtEl>
                                      </p:cBhvr>
                                      <p:to x="100000" y="100000"/>
                                    </p:animScale>
                                    <p:animScale>
                                      <p:cBhvr>
                                        <p:cTn id="23" dur="26">
                                          <p:stCondLst>
                                            <p:cond delay="1642"/>
                                          </p:stCondLst>
                                        </p:cTn>
                                        <p:tgtEl>
                                          <p:spTgt spid="2">
                                            <p:txEl>
                                              <p:pRg st="4" end="4"/>
                                            </p:txEl>
                                          </p:spTgt>
                                        </p:tgtEl>
                                      </p:cBhvr>
                                      <p:to x="100000" y="90000"/>
                                    </p:animScale>
                                    <p:animScale>
                                      <p:cBhvr>
                                        <p:cTn id="24" dur="166" decel="50000">
                                          <p:stCondLst>
                                            <p:cond delay="1668"/>
                                          </p:stCondLst>
                                        </p:cTn>
                                        <p:tgtEl>
                                          <p:spTgt spid="2">
                                            <p:txEl>
                                              <p:pRg st="4" end="4"/>
                                            </p:txEl>
                                          </p:spTgt>
                                        </p:tgtEl>
                                      </p:cBhvr>
                                      <p:to x="100000" y="100000"/>
                                    </p:animScale>
                                    <p:animScale>
                                      <p:cBhvr>
                                        <p:cTn id="25" dur="26">
                                          <p:stCondLst>
                                            <p:cond delay="1808"/>
                                          </p:stCondLst>
                                        </p:cTn>
                                        <p:tgtEl>
                                          <p:spTgt spid="2">
                                            <p:txEl>
                                              <p:pRg st="4" end="4"/>
                                            </p:txEl>
                                          </p:spTgt>
                                        </p:tgtEl>
                                      </p:cBhvr>
                                      <p:to x="100000" y="95000"/>
                                    </p:animScale>
                                    <p:animScale>
                                      <p:cBhvr>
                                        <p:cTn id="26" dur="166" decel="50000">
                                          <p:stCondLst>
                                            <p:cond delay="1834"/>
                                          </p:stCondLst>
                                        </p:cTn>
                                        <p:tgtEl>
                                          <p:spTgt spid="2">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ier">
  <a:themeElements>
    <a:clrScheme name="Papi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i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i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0</TotalTime>
  <Words>817</Words>
  <Application>Microsoft Office PowerPoint</Application>
  <PresentationFormat>Affichage à l'écran (4:3)</PresentationFormat>
  <Paragraphs>33</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Papier</vt:lpstr>
      <vt:lpstr>Ludwig Van Beethoven (1770/1827)</vt:lpstr>
      <vt:lpstr>I) Mais qui est Ludwig van Beethoven?</vt:lpstr>
      <vt:lpstr>II) L’Œuvre </vt:lpstr>
      <vt:lpstr>                         ANALYSE </vt:lpstr>
      <vt:lpstr>LIENS INTERNET UTILISES POUR NOUS INFORMER .</vt:lpstr>
      <vt:lpstr>Présentation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2013-06-28T10:42:35Z</dcterms:created>
  <dcterms:modified xsi:type="dcterms:W3CDTF">2013-06-28T12:31:13Z</dcterms:modified>
</cp:coreProperties>
</file>