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sldIdLst>
    <p:sldId id="256" r:id="rId3"/>
    <p:sldId id="257" r:id="rId4"/>
    <p:sldId id="258" r:id="rId5"/>
    <p:sldId id="259" r:id="rId6"/>
    <p:sldId id="261" r:id="rId7"/>
    <p:sldId id="262"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707" autoAdjust="0"/>
  </p:normalViewPr>
  <p:slideViewPr>
    <p:cSldViewPr>
      <p:cViewPr varScale="1">
        <p:scale>
          <a:sx n="75" d="100"/>
          <a:sy n="75" d="100"/>
        </p:scale>
        <p:origin x="-372" y="-9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243132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97574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53652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26437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772961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116897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284840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6058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936841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3404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73180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E48E6A-4480-471A-81EB-21EF8DA71D22}" type="datetimeFigureOut">
              <a:rPr lang="fr-FR" smtClean="0"/>
              <a:pPr/>
              <a:t>28/06/2013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6727D-B5A5-4584-8FDD-F3BDAE9E68F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48E6A-4480-471A-81EB-21EF8DA71D22}" type="datetimeFigureOut">
              <a:rPr lang="fr-FR" smtClean="0"/>
              <a:pPr/>
              <a:t>28/06/2013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6727D-B5A5-4584-8FDD-F3BDAE9E68F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48E6A-4480-471A-81EB-21EF8DA71D22}" type="datetimeFigureOut">
              <a:rPr lang="fr-FR" smtClean="0">
                <a:solidFill>
                  <a:prstClr val="black">
                    <a:tint val="75000"/>
                  </a:prstClr>
                </a:solidFill>
              </a:rPr>
              <a:pPr/>
              <a:t>28/06/2013</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6727D-B5A5-4584-8FDD-F3BDAE9E68F8}"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039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fr.wikipedia.org/wiki/Marche_de_Radetzky" TargetMode="External"/><Relationship Id="rId2" Type="http://schemas.openxmlformats.org/officeDocument/2006/relationships/hyperlink" Target="http://www.youtube.com/watch?v=DYB4c163dJA" TargetMode="External"/><Relationship Id="rId1" Type="http://schemas.openxmlformats.org/officeDocument/2006/relationships/slideLayout" Target="../slideLayouts/slideLayout2.xml"/><Relationship Id="rId5" Type="http://schemas.openxmlformats.org/officeDocument/2006/relationships/hyperlink" Target="http://www.jesuismort.com/biographie_celebrite_chercher/biographie-johann_strauss_i-2947.php" TargetMode="External"/><Relationship Id="rId4" Type="http://schemas.openxmlformats.org/officeDocument/2006/relationships/hyperlink" Target="http://fr.wikipedia.org/wiki/Johann_Straus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i="1" dirty="0" smtClean="0"/>
              <a:t>LA MARCHE DE RADETZKY</a:t>
            </a:r>
            <a:r>
              <a:rPr lang="fr-FR" dirty="0" smtClean="0"/>
              <a:t/>
            </a:r>
            <a:br>
              <a:rPr lang="fr-FR" dirty="0" smtClean="0"/>
            </a:br>
            <a:r>
              <a:rPr lang="fr-FR" dirty="0" smtClean="0"/>
              <a:t>de</a:t>
            </a:r>
            <a:br>
              <a:rPr lang="fr-FR" dirty="0" smtClean="0"/>
            </a:br>
            <a:r>
              <a:rPr lang="fr-FR" b="1" dirty="0" smtClean="0"/>
              <a:t> Johann Strauss père</a:t>
            </a:r>
            <a:br>
              <a:rPr lang="fr-FR" b="1" dirty="0" smtClean="0"/>
            </a:br>
            <a:r>
              <a:rPr lang="fr-FR" b="1" dirty="0" smtClean="0"/>
              <a:t>(1848)</a:t>
            </a:r>
            <a:endParaRPr lang="fr-FR" dirty="0"/>
          </a:p>
        </p:txBody>
      </p:sp>
    </p:spTree>
  </p:cSld>
  <p:clrMapOvr>
    <a:masterClrMapping/>
  </p:clrMapOvr>
  <p:transition spd="slow" advTm="3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21001">
              <a:srgbClr val="0819FB"/>
            </a:gs>
            <a:gs pos="35001">
              <a:srgbClr val="1A8D48"/>
            </a:gs>
            <a:gs pos="52000">
              <a:srgbClr val="FFFF00"/>
            </a:gs>
            <a:gs pos="73000">
              <a:srgbClr val="EE3F17"/>
            </a:gs>
            <a:gs pos="88000">
              <a:srgbClr val="E81766"/>
            </a:gs>
            <a:gs pos="100000">
              <a:srgbClr val="A603AB"/>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HISTOIRE DE L’ŒUVRE</a:t>
            </a:r>
            <a:br>
              <a:rPr lang="fr-FR" dirty="0" smtClean="0"/>
            </a:br>
            <a:endParaRPr lang="fr-FR" dirty="0"/>
          </a:p>
        </p:txBody>
      </p:sp>
      <p:sp>
        <p:nvSpPr>
          <p:cNvPr id="3" name="Espace réservé du contenu 2"/>
          <p:cNvSpPr>
            <a:spLocks noGrp="1"/>
          </p:cNvSpPr>
          <p:nvPr>
            <p:ph idx="1"/>
          </p:nvPr>
        </p:nvSpPr>
        <p:spPr>
          <a:xfrm>
            <a:off x="539552" y="1628800"/>
            <a:ext cx="8229600" cy="4525963"/>
          </a:xfrm>
        </p:spPr>
        <p:txBody>
          <a:bodyPr>
            <a:normAutofit lnSpcReduction="10000"/>
          </a:bodyPr>
          <a:lstStyle/>
          <a:p>
            <a:r>
              <a:rPr lang="fr-FR" dirty="0">
                <a:solidFill>
                  <a:srgbClr val="00B0F0"/>
                </a:solidFill>
              </a:rPr>
              <a:t>La </a:t>
            </a:r>
            <a:r>
              <a:rPr lang="fr-FR" b="1" i="1" dirty="0">
                <a:solidFill>
                  <a:srgbClr val="00B0F0"/>
                </a:solidFill>
              </a:rPr>
              <a:t>Marche de </a:t>
            </a:r>
            <a:r>
              <a:rPr lang="fr-FR" b="1" i="1" dirty="0" err="1">
                <a:solidFill>
                  <a:srgbClr val="00B0F0"/>
                </a:solidFill>
              </a:rPr>
              <a:t>Radetzky</a:t>
            </a:r>
            <a:r>
              <a:rPr lang="fr-FR" dirty="0">
                <a:solidFill>
                  <a:srgbClr val="00B0F0"/>
                </a:solidFill>
              </a:rPr>
              <a:t> </a:t>
            </a:r>
            <a:r>
              <a:rPr lang="fr-FR" b="1" dirty="0" smtClean="0">
                <a:solidFill>
                  <a:srgbClr val="00B0F0"/>
                </a:solidFill>
              </a:rPr>
              <a:t>, </a:t>
            </a:r>
            <a:r>
              <a:rPr lang="fr-FR" dirty="0" smtClean="0">
                <a:solidFill>
                  <a:srgbClr val="00B0F0"/>
                </a:solidFill>
              </a:rPr>
              <a:t>opus </a:t>
            </a:r>
            <a:r>
              <a:rPr lang="fr-FR" dirty="0">
                <a:solidFill>
                  <a:srgbClr val="00B0F0"/>
                </a:solidFill>
              </a:rPr>
              <a:t>228) est une célèbre marche militaire viennoise de Johann Strauss père dédiée au maréchal autrichien Joseph </a:t>
            </a:r>
            <a:r>
              <a:rPr lang="fr-FR" dirty="0" err="1">
                <a:solidFill>
                  <a:srgbClr val="00B0F0"/>
                </a:solidFill>
              </a:rPr>
              <a:t>Radetzky</a:t>
            </a:r>
            <a:r>
              <a:rPr lang="fr-FR" dirty="0">
                <a:solidFill>
                  <a:srgbClr val="00B0F0"/>
                </a:solidFill>
              </a:rPr>
              <a:t>, vainqueur de la bataille de Custoza contre les Piémontais en 1848. Particulièrement </a:t>
            </a:r>
            <a:r>
              <a:rPr lang="fr-FR" dirty="0" smtClean="0">
                <a:solidFill>
                  <a:srgbClr val="00B0F0"/>
                </a:solidFill>
              </a:rPr>
              <a:t>appréciée </a:t>
            </a:r>
            <a:r>
              <a:rPr lang="fr-FR" dirty="0">
                <a:solidFill>
                  <a:srgbClr val="00B0F0"/>
                </a:solidFill>
              </a:rPr>
              <a:t>des Viennois, une version de concert est traditionnellement interprétée à la clôture du Concert du </a:t>
            </a:r>
            <a:r>
              <a:rPr lang="fr-FR" dirty="0" smtClean="0">
                <a:solidFill>
                  <a:srgbClr val="00B0F0"/>
                </a:solidFill>
              </a:rPr>
              <a:t>Nouvel </a:t>
            </a:r>
            <a:r>
              <a:rPr lang="fr-FR" dirty="0">
                <a:solidFill>
                  <a:srgbClr val="00B0F0"/>
                </a:solidFill>
              </a:rPr>
              <a:t>an donné par l'Orchestre philharmonique de Vienne.</a:t>
            </a:r>
          </a:p>
        </p:txBody>
      </p:sp>
    </p:spTree>
  </p:cSld>
  <p:clrMapOvr>
    <a:masterClrMapping/>
  </p:clrMapOvr>
  <p:transition spd="slow" advTm="9000">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8100000" scaled="0"/>
          <a:tileRect/>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BIOGRAPHIE du COMPOSITEUR</a:t>
            </a:r>
            <a:endParaRPr lang="fr-FR" dirty="0"/>
          </a:p>
        </p:txBody>
      </p:sp>
      <p:sp>
        <p:nvSpPr>
          <p:cNvPr id="3" name="Espace réservé du contenu 2"/>
          <p:cNvSpPr>
            <a:spLocks noGrp="1"/>
          </p:cNvSpPr>
          <p:nvPr>
            <p:ph idx="1"/>
          </p:nvPr>
        </p:nvSpPr>
        <p:spPr/>
        <p:txBody>
          <a:bodyPr anchor="ctr" anchorCtr="1">
            <a:normAutofit fontScale="85000" lnSpcReduction="10000"/>
          </a:bodyPr>
          <a:lstStyle/>
          <a:p>
            <a:r>
              <a:rPr lang="fr-FR" b="1" dirty="0"/>
              <a:t>Johann Strauss</a:t>
            </a:r>
            <a:r>
              <a:rPr lang="fr-FR" dirty="0"/>
              <a:t> dit </a:t>
            </a:r>
            <a:r>
              <a:rPr lang="fr-FR" b="1" dirty="0"/>
              <a:t>Johann Strauss père</a:t>
            </a:r>
            <a:r>
              <a:rPr lang="fr-FR" dirty="0"/>
              <a:t> est un compositeur et chef d'orchestre autrichien, né à Vienne le 14 mars 1804 et mort en cette ville le25 septembre 1849.</a:t>
            </a:r>
          </a:p>
          <a:p>
            <a:r>
              <a:rPr lang="fr-FR" dirty="0"/>
              <a:t>Il est universellement connu pour ses </a:t>
            </a:r>
            <a:r>
              <a:rPr lang="fr-FR" dirty="0" smtClean="0"/>
              <a:t>valses .Sa </a:t>
            </a:r>
            <a:r>
              <a:rPr lang="fr-FR" dirty="0"/>
              <a:t>plus fameuse valse est probablement le </a:t>
            </a:r>
            <a:r>
              <a:rPr lang="fr-FR" i="1" dirty="0"/>
              <a:t>Lorelei </a:t>
            </a:r>
            <a:r>
              <a:rPr lang="fr-FR" i="1" dirty="0" err="1"/>
              <a:t>Rhein</a:t>
            </a:r>
            <a:r>
              <a:rPr lang="fr-FR" i="1" dirty="0"/>
              <a:t> </a:t>
            </a:r>
            <a:r>
              <a:rPr lang="fr-FR" i="1" dirty="0" err="1"/>
              <a:t>Klänge</a:t>
            </a:r>
            <a:r>
              <a:rPr lang="fr-FR" dirty="0"/>
              <a:t>. Son œuvre la plus célèbre est cependant la </a:t>
            </a:r>
            <a:r>
              <a:rPr lang="fr-FR" i="1" dirty="0"/>
              <a:t>Marche de </a:t>
            </a:r>
            <a:r>
              <a:rPr lang="fr-FR" i="1" dirty="0" err="1"/>
              <a:t>Radetzky</a:t>
            </a:r>
            <a:r>
              <a:rPr lang="fr-FR" dirty="0"/>
              <a:t> (nommée en référence à Joseph </a:t>
            </a:r>
            <a:r>
              <a:rPr lang="fr-FR" dirty="0" err="1"/>
              <a:t>Radetzky</a:t>
            </a:r>
            <a:r>
              <a:rPr lang="fr-FR" dirty="0"/>
              <a:t>), jouée imperturbablement chaque année par l'orchestre philharmonique de Vienne lors du traditionnel Concert du nouvel an.</a:t>
            </a:r>
          </a:p>
          <a:p>
            <a:endParaRPr lang="fr-FR" dirty="0"/>
          </a:p>
        </p:txBody>
      </p:sp>
    </p:spTree>
  </p:cSld>
  <p:clrMapOvr>
    <a:masterClrMapping/>
  </p:clrMapOvr>
  <p:transition spd="slow" advTm="15000">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normAutofit fontScale="90000"/>
          </a:bodyPr>
          <a:lstStyle/>
          <a:p>
            <a:r>
              <a:rPr lang="fr-FR" dirty="0" smtClean="0">
                <a:solidFill>
                  <a:srgbClr val="FFFF00"/>
                </a:solidFill>
              </a:rPr>
              <a:t>BIOGRAPHIE DE </a:t>
            </a:r>
            <a:br>
              <a:rPr lang="fr-FR" dirty="0" smtClean="0">
                <a:solidFill>
                  <a:srgbClr val="FFFF00"/>
                </a:solidFill>
              </a:rPr>
            </a:br>
            <a:r>
              <a:rPr lang="fr-FR" dirty="0" smtClean="0">
                <a:solidFill>
                  <a:srgbClr val="FFFF00"/>
                </a:solidFill>
              </a:rPr>
              <a:t>L’AUTEUR (suite)</a:t>
            </a:r>
            <a:endParaRPr lang="fr-FR" dirty="0">
              <a:solidFill>
                <a:srgbClr val="FFFF00"/>
              </a:solidFill>
            </a:endParaRPr>
          </a:p>
        </p:txBody>
      </p:sp>
      <p:sp>
        <p:nvSpPr>
          <p:cNvPr id="5" name="Espace réservé du contenu 4"/>
          <p:cNvSpPr>
            <a:spLocks noGrp="1"/>
          </p:cNvSpPr>
          <p:nvPr>
            <p:ph idx="1"/>
          </p:nvPr>
        </p:nvSpPr>
        <p:spPr/>
        <p:txBody>
          <a:bodyPr>
            <a:normAutofit fontScale="70000" lnSpcReduction="20000"/>
          </a:bodyPr>
          <a:lstStyle/>
          <a:p>
            <a:r>
              <a:rPr lang="fr-FR" dirty="0">
                <a:solidFill>
                  <a:srgbClr val="FF0000"/>
                </a:solidFill>
              </a:rPr>
              <a:t>Les parents de Strauss étaient taverniers. Sa mère meurt d'une mauvaise fièvre lorsqu'il a 7 ans. Alors qu'il est âgé de 12 ans, son père Franz </a:t>
            </a:r>
            <a:r>
              <a:rPr lang="fr-FR" dirty="0" err="1">
                <a:solidFill>
                  <a:srgbClr val="FF0000"/>
                </a:solidFill>
              </a:rPr>
              <a:t>Borgias</a:t>
            </a:r>
            <a:r>
              <a:rPr lang="fr-FR" dirty="0">
                <a:solidFill>
                  <a:srgbClr val="FF0000"/>
                </a:solidFill>
              </a:rPr>
              <a:t> (qui s'était remarié depuis) est retrouvé noyé dans le Danube. Sa belle-mère cherche à le placer comme apprenti chez le relieur Johann </a:t>
            </a:r>
            <a:r>
              <a:rPr lang="fr-FR" dirty="0" err="1">
                <a:solidFill>
                  <a:srgbClr val="FF0000"/>
                </a:solidFill>
              </a:rPr>
              <a:t>Lichtscheidl</a:t>
            </a:r>
            <a:r>
              <a:rPr lang="fr-FR" dirty="0">
                <a:solidFill>
                  <a:srgbClr val="FF0000"/>
                </a:solidFill>
              </a:rPr>
              <a:t>, mais il peut prendre des leçons de violon </a:t>
            </a:r>
            <a:r>
              <a:rPr lang="fr-FR" dirty="0" smtClean="0">
                <a:solidFill>
                  <a:srgbClr val="FF0000"/>
                </a:solidFill>
              </a:rPr>
              <a:t>tout </a:t>
            </a:r>
            <a:r>
              <a:rPr lang="fr-FR" dirty="0">
                <a:solidFill>
                  <a:srgbClr val="FF0000"/>
                </a:solidFill>
              </a:rPr>
              <a:t>en complétant son apprentissage. </a:t>
            </a:r>
            <a:r>
              <a:rPr lang="fr-FR" dirty="0" smtClean="0">
                <a:solidFill>
                  <a:srgbClr val="FF0000"/>
                </a:solidFill>
              </a:rPr>
              <a:t>Il </a:t>
            </a:r>
            <a:r>
              <a:rPr lang="fr-FR" dirty="0">
                <a:solidFill>
                  <a:srgbClr val="FF0000"/>
                </a:solidFill>
              </a:rPr>
              <a:t>étudie également la musique avec Johann </a:t>
            </a:r>
            <a:r>
              <a:rPr lang="fr-FR" dirty="0" err="1" smtClean="0">
                <a:solidFill>
                  <a:srgbClr val="FF0000"/>
                </a:solidFill>
              </a:rPr>
              <a:t>Polischansky</a:t>
            </a:r>
            <a:r>
              <a:rPr lang="fr-FR" dirty="0" smtClean="0">
                <a:solidFill>
                  <a:srgbClr val="FF0000"/>
                </a:solidFill>
              </a:rPr>
              <a:t>. </a:t>
            </a:r>
          </a:p>
          <a:p>
            <a:r>
              <a:rPr lang="fr-FR" dirty="0" smtClean="0">
                <a:solidFill>
                  <a:srgbClr val="FF0000"/>
                </a:solidFill>
              </a:rPr>
              <a:t>Il </a:t>
            </a:r>
            <a:r>
              <a:rPr lang="fr-FR" dirty="0">
                <a:solidFill>
                  <a:srgbClr val="FF0000"/>
                </a:solidFill>
              </a:rPr>
              <a:t>obtient une place dans l'orchestre local de Michael </a:t>
            </a:r>
            <a:r>
              <a:rPr lang="fr-FR" dirty="0" err="1">
                <a:solidFill>
                  <a:srgbClr val="FF0000"/>
                </a:solidFill>
              </a:rPr>
              <a:t>Pamer</a:t>
            </a:r>
            <a:r>
              <a:rPr lang="fr-FR" dirty="0">
                <a:solidFill>
                  <a:srgbClr val="FF0000"/>
                </a:solidFill>
              </a:rPr>
              <a:t> qu'il quitte par la suite afin de rejoindre un quatuor à cordes </a:t>
            </a:r>
            <a:r>
              <a:rPr lang="fr-FR" dirty="0" smtClean="0">
                <a:solidFill>
                  <a:srgbClr val="FF0000"/>
                </a:solidFill>
              </a:rPr>
              <a:t>populaire, </a:t>
            </a:r>
            <a:r>
              <a:rPr lang="fr-FR" dirty="0">
                <a:solidFill>
                  <a:srgbClr val="FF0000"/>
                </a:solidFill>
              </a:rPr>
              <a:t>connu sous le nom de </a:t>
            </a:r>
            <a:r>
              <a:rPr lang="fr-FR" i="1" dirty="0">
                <a:solidFill>
                  <a:srgbClr val="FF0000"/>
                </a:solidFill>
              </a:rPr>
              <a:t>Quatuor </a:t>
            </a:r>
            <a:r>
              <a:rPr lang="fr-FR" i="1" dirty="0" err="1" smtClean="0">
                <a:solidFill>
                  <a:srgbClr val="FF0000"/>
                </a:solidFill>
              </a:rPr>
              <a:t>Lanner</a:t>
            </a:r>
            <a:r>
              <a:rPr lang="fr-FR" i="1" dirty="0" smtClean="0">
                <a:solidFill>
                  <a:srgbClr val="FF0000"/>
                </a:solidFill>
              </a:rPr>
              <a:t>,</a:t>
            </a:r>
            <a:r>
              <a:rPr lang="fr-FR" dirty="0">
                <a:solidFill>
                  <a:srgbClr val="FF0000"/>
                </a:solidFill>
              </a:rPr>
              <a:t> formé par un potentiel rival Joseph </a:t>
            </a:r>
            <a:r>
              <a:rPr lang="fr-FR" dirty="0" err="1">
                <a:solidFill>
                  <a:srgbClr val="FF0000"/>
                </a:solidFill>
              </a:rPr>
              <a:t>Lanner</a:t>
            </a:r>
            <a:r>
              <a:rPr lang="fr-FR" dirty="0">
                <a:solidFill>
                  <a:srgbClr val="FF0000"/>
                </a:solidFill>
              </a:rPr>
              <a:t> et les frères </a:t>
            </a:r>
            <a:r>
              <a:rPr lang="fr-FR" dirty="0" err="1">
                <a:solidFill>
                  <a:srgbClr val="FF0000"/>
                </a:solidFill>
              </a:rPr>
              <a:t>Drahanek</a:t>
            </a:r>
            <a:r>
              <a:rPr lang="fr-FR" dirty="0">
                <a:solidFill>
                  <a:srgbClr val="FF0000"/>
                </a:solidFill>
              </a:rPr>
              <a:t>, Karl et Johann. Ce quatuor à cordes, qui jouait des valses viennoises et des danses </a:t>
            </a:r>
            <a:r>
              <a:rPr lang="fr-FR" dirty="0" smtClean="0">
                <a:solidFill>
                  <a:srgbClr val="FF0000"/>
                </a:solidFill>
              </a:rPr>
              <a:t>rustiques allemandes</a:t>
            </a:r>
            <a:r>
              <a:rPr lang="fr-FR" dirty="0">
                <a:solidFill>
                  <a:srgbClr val="FF0000"/>
                </a:solidFill>
              </a:rPr>
              <a:t>, se transforme en un petit orchestre à cordes en 1824</a:t>
            </a:r>
            <a:r>
              <a:rPr lang="fr-FR" dirty="0"/>
              <a:t>.</a:t>
            </a:r>
          </a:p>
        </p:txBody>
      </p:sp>
    </p:spTree>
    <p:extLst>
      <p:ext uri="{BB962C8B-B14F-4D97-AF65-F5344CB8AC3E}">
        <p14:creationId xmlns:p14="http://schemas.microsoft.com/office/powerpoint/2010/main" val="4249602740"/>
      </p:ext>
    </p:extLst>
  </p:cSld>
  <p:clrMapOvr>
    <a:masterClrMapping/>
  </p:clrMapOvr>
  <p:transition spd="slow" advTm="20000">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20000">
              <a:srgbClr val="000040"/>
            </a:gs>
            <a:gs pos="50000">
              <a:srgbClr val="400040"/>
            </a:gs>
            <a:gs pos="75000">
              <a:srgbClr val="8F0040"/>
            </a:gs>
            <a:gs pos="89999">
              <a:srgbClr val="F27300"/>
            </a:gs>
            <a:gs pos="100000">
              <a:srgbClr val="FFBF00"/>
            </a:gs>
          </a:gsLst>
          <a:lin ang="5400000" scaled="0"/>
        </a:gra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lvl="0" algn="ctr"/>
            <a:r>
              <a:rPr lang="fr-FR" sz="8000" dirty="0" smtClean="0">
                <a:solidFill>
                  <a:srgbClr val="FFFF00"/>
                </a:solidFill>
              </a:rPr>
              <a:t>ANALYSE DE L’OEUVRE</a:t>
            </a:r>
          </a:p>
          <a:p>
            <a:r>
              <a:rPr lang="fr-FR" dirty="0" smtClean="0">
                <a:solidFill>
                  <a:schemeClr val="bg1"/>
                </a:solidFill>
              </a:rPr>
              <a:t>- la première partie du début à 0.56’</a:t>
            </a:r>
          </a:p>
          <a:p>
            <a:r>
              <a:rPr lang="fr-FR" dirty="0" smtClean="0">
                <a:solidFill>
                  <a:schemeClr val="bg1"/>
                </a:solidFill>
              </a:rPr>
              <a:t>- la deuxième partie de 0.57’ à 1.52’</a:t>
            </a:r>
          </a:p>
          <a:p>
            <a:r>
              <a:rPr lang="fr-FR" dirty="0" smtClean="0">
                <a:solidFill>
                  <a:schemeClr val="bg1"/>
                </a:solidFill>
              </a:rPr>
              <a:t>- la troisième partie de 1.52’ à la fin.</a:t>
            </a:r>
          </a:p>
          <a:p>
            <a:r>
              <a:rPr lang="fr-FR" dirty="0" smtClean="0">
                <a:solidFill>
                  <a:schemeClr val="bg1"/>
                </a:solidFill>
              </a:rPr>
              <a:t>La première et la troisième parties sont identiques</a:t>
            </a:r>
          </a:p>
          <a:p>
            <a:pPr lvl="0"/>
            <a:r>
              <a:rPr lang="fr-FR" dirty="0" smtClean="0">
                <a:solidFill>
                  <a:schemeClr val="bg1"/>
                </a:solidFill>
              </a:rPr>
              <a:t>Cette œuvre est destinée à un orchestre symphonique car il y a des percussions, des vents, donc il n’y a pas que des cordes.</a:t>
            </a:r>
          </a:p>
          <a:p>
            <a:pPr lvl="0"/>
            <a:r>
              <a:rPr lang="fr-FR" dirty="0" smtClean="0">
                <a:solidFill>
                  <a:schemeClr val="bg1"/>
                </a:solidFill>
              </a:rPr>
              <a:t>Après une courte introduction, (du début à 0.06’) dans la 1ère partie il y a 2 thèmes différents (le thème A de 0.06’ à 0.26’, le thème B de 0.26’ à 0.33’) et dans la 2ème partie il y a 1 thème.</a:t>
            </a:r>
          </a:p>
          <a:p>
            <a:pPr lvl="0"/>
            <a:r>
              <a:rPr lang="fr-FR" dirty="0" smtClean="0">
                <a:solidFill>
                  <a:schemeClr val="bg1"/>
                </a:solidFill>
              </a:rPr>
              <a:t>Des roulements de tambour et l’emploi important de trompettes, soulignent le caractère militaire de l’œuvre.</a:t>
            </a:r>
          </a:p>
          <a:p>
            <a:pPr lvl="0"/>
            <a:r>
              <a:rPr lang="fr-FR" dirty="0" smtClean="0">
                <a:solidFill>
                  <a:schemeClr val="bg1"/>
                </a:solidFill>
              </a:rPr>
              <a:t>Elle est toujours populaire  car  elle est toujours apprécié des Viennois et elle est jouée tous les ans à la clôture du Concert du Nouvel an par l’orchestre philarmonique de Vienne. Elle est originale car le public doit taper dans ses mains au rythme de la musique, en dialoguant avec l’orchestre.</a:t>
            </a:r>
          </a:p>
          <a:p>
            <a:pPr>
              <a:buNone/>
            </a:pPr>
            <a:endParaRPr lang="fr-FR" dirty="0" smtClean="0">
              <a:solidFill>
                <a:schemeClr val="bg1"/>
              </a:solidFill>
            </a:endParaRPr>
          </a:p>
          <a:p>
            <a:pPr>
              <a:buNone/>
            </a:pPr>
            <a:r>
              <a:rPr lang="fr-FR" dirty="0" smtClean="0"/>
              <a:t> </a:t>
            </a:r>
          </a:p>
          <a:p>
            <a:endParaRPr lang="fr-FR" dirty="0"/>
          </a:p>
        </p:txBody>
      </p:sp>
    </p:spTree>
  </p:cSld>
  <p:clrMapOvr>
    <a:masterClrMapping/>
  </p:clrMapOvr>
  <p:transition advTm="20000">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solidFill>
                  <a:schemeClr val="bg1"/>
                </a:solidFill>
                <a:latin typeface="Arial Black" pitchFamily="34" charset="0"/>
              </a:rPr>
              <a:t>LES LIENS</a:t>
            </a:r>
            <a:endParaRPr lang="fr-FR" u="sng" dirty="0">
              <a:solidFill>
                <a:schemeClr val="bg1"/>
              </a:solidFill>
              <a:latin typeface="Arial Black" pitchFamily="34" charset="0"/>
            </a:endParaRPr>
          </a:p>
        </p:txBody>
      </p:sp>
      <p:sp>
        <p:nvSpPr>
          <p:cNvPr id="3" name="Espace réservé du contenu 2"/>
          <p:cNvSpPr>
            <a:spLocks noGrp="1"/>
          </p:cNvSpPr>
          <p:nvPr>
            <p:ph idx="1"/>
          </p:nvPr>
        </p:nvSpPr>
        <p:spPr/>
        <p:txBody>
          <a:bodyPr>
            <a:normAutofit fontScale="92500" lnSpcReduction="20000"/>
          </a:bodyPr>
          <a:lstStyle/>
          <a:p>
            <a:r>
              <a:rPr lang="fr-FR" dirty="0"/>
              <a:t>Pour écouter l’œuvre </a:t>
            </a:r>
            <a:r>
              <a:rPr lang="fr-FR" dirty="0">
                <a:hlinkClick r:id="rId2"/>
              </a:rPr>
              <a:t>http://www.youtube.com/watch?v=DYB4c163dJA</a:t>
            </a:r>
            <a:endParaRPr lang="fr-FR" dirty="0" smtClean="0"/>
          </a:p>
          <a:p>
            <a:endParaRPr lang="fr-FR" smtClean="0"/>
          </a:p>
          <a:p>
            <a:r>
              <a:rPr lang="fr-FR" smtClean="0"/>
              <a:t>WIKIPEDIA </a:t>
            </a:r>
            <a:r>
              <a:rPr lang="fr-FR" dirty="0" smtClean="0"/>
              <a:t>(la marche de </a:t>
            </a:r>
            <a:r>
              <a:rPr lang="fr-FR" dirty="0" err="1" smtClean="0"/>
              <a:t>Radetzky</a:t>
            </a:r>
            <a:r>
              <a:rPr lang="fr-FR" dirty="0" smtClean="0"/>
              <a:t>, Johann Strauss père)</a:t>
            </a:r>
          </a:p>
          <a:p>
            <a:r>
              <a:rPr lang="fr-FR" dirty="0" smtClean="0">
                <a:hlinkClick r:id="rId3"/>
              </a:rPr>
              <a:t>http://fr.wikipedia.org/wiki/Marche_de_Radetzky</a:t>
            </a:r>
            <a:r>
              <a:rPr lang="fr-FR" dirty="0" smtClean="0"/>
              <a:t>. </a:t>
            </a:r>
            <a:r>
              <a:rPr lang="fr-FR" dirty="0" smtClean="0">
                <a:hlinkClick r:id="rId4"/>
              </a:rPr>
              <a:t>http://fr.wikipedia.org/wiki/Johann_Strauss</a:t>
            </a:r>
            <a:endParaRPr lang="fr-FR" dirty="0" smtClean="0"/>
          </a:p>
          <a:p>
            <a:r>
              <a:rPr lang="fr-FR" dirty="0" smtClean="0"/>
              <a:t>JE SUIS MORT.COM </a:t>
            </a:r>
            <a:r>
              <a:rPr lang="fr-FR" dirty="0" smtClean="0">
                <a:hlinkClick r:id="rId5"/>
              </a:rPr>
              <a:t>http://www.jesuismort.com/biographie_celebrite_chercher/biographie-johann_strauss_i-2947.php</a:t>
            </a:r>
            <a:endParaRPr lang="fr-FR" dirty="0" smtClean="0"/>
          </a:p>
          <a:p>
            <a:endParaRPr lang="fr-F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21001">
              <a:srgbClr val="0819FB"/>
            </a:gs>
            <a:gs pos="35001">
              <a:srgbClr val="1A8D48"/>
            </a:gs>
            <a:gs pos="52000">
              <a:srgbClr val="FFFF00"/>
            </a:gs>
            <a:gs pos="73000">
              <a:srgbClr val="EE3F17"/>
            </a:gs>
            <a:gs pos="88000">
              <a:srgbClr val="E81766"/>
            </a:gs>
            <a:gs pos="100000">
              <a:srgbClr val="A603AB"/>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sz="3600" dirty="0" smtClean="0"/>
              <a:t>Exposé réalisé par :</a:t>
            </a:r>
            <a:endParaRPr lang="fr-FR" sz="3600" dirty="0"/>
          </a:p>
        </p:txBody>
      </p:sp>
      <p:sp>
        <p:nvSpPr>
          <p:cNvPr id="3" name="Espace réservé du contenu 2"/>
          <p:cNvSpPr>
            <a:spLocks noGrp="1"/>
          </p:cNvSpPr>
          <p:nvPr>
            <p:ph idx="1"/>
          </p:nvPr>
        </p:nvSpPr>
        <p:spPr>
          <a:xfrm>
            <a:off x="467544" y="1772816"/>
            <a:ext cx="8229600" cy="648072"/>
          </a:xfrm>
        </p:spPr>
        <p:txBody>
          <a:bodyPr>
            <a:normAutofit/>
          </a:bodyPr>
          <a:lstStyle/>
          <a:p>
            <a:pPr marL="0" indent="0" algn="ctr">
              <a:buNone/>
            </a:pPr>
            <a:r>
              <a:rPr lang="fr-FR" dirty="0" smtClean="0">
                <a:solidFill>
                  <a:srgbClr val="00B0F0"/>
                </a:solidFill>
              </a:rPr>
              <a:t>Hugo, Sam, Maxime 5°3</a:t>
            </a:r>
            <a:endParaRPr lang="fr-FR" dirty="0">
              <a:solidFill>
                <a:srgbClr val="00B0F0"/>
              </a:solidFill>
            </a:endParaRPr>
          </a:p>
        </p:txBody>
      </p:sp>
    </p:spTree>
    <p:extLst>
      <p:ext uri="{BB962C8B-B14F-4D97-AF65-F5344CB8AC3E}">
        <p14:creationId xmlns:p14="http://schemas.microsoft.com/office/powerpoint/2010/main" val="2973589351"/>
      </p:ext>
    </p:extLst>
  </p:cSld>
  <p:clrMapOvr>
    <a:masterClrMapping/>
  </p:clrMapOvr>
  <p:transition spd="slow" advTm="9000">
    <p:strips dir="ld"/>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347</Words>
  <Application>Microsoft Office PowerPoint</Application>
  <PresentationFormat>Affichage à l'écran (4:3)</PresentationFormat>
  <Paragraphs>28</Paragraphs>
  <Slides>7</Slides>
  <Notes>0</Notes>
  <HiddenSlides>0</HiddenSlides>
  <MMClips>0</MMClips>
  <ScaleCrop>false</ScaleCrop>
  <HeadingPairs>
    <vt:vector size="4" baseType="variant">
      <vt:variant>
        <vt:lpstr>Thème</vt:lpstr>
      </vt:variant>
      <vt:variant>
        <vt:i4>2</vt:i4>
      </vt:variant>
      <vt:variant>
        <vt:lpstr>Titres des diapositives</vt:lpstr>
      </vt:variant>
      <vt:variant>
        <vt:i4>7</vt:i4>
      </vt:variant>
    </vt:vector>
  </HeadingPairs>
  <TitlesOfParts>
    <vt:vector size="9" baseType="lpstr">
      <vt:lpstr>Thème Office</vt:lpstr>
      <vt:lpstr>1_Thème Office</vt:lpstr>
      <vt:lpstr>LA MARCHE DE RADETZKY de  Johann Strauss père (1848)</vt:lpstr>
      <vt:lpstr>HISTOIRE DE L’ŒUVRE </vt:lpstr>
      <vt:lpstr>BIOGRAPHIE du COMPOSITEUR</vt:lpstr>
      <vt:lpstr>BIOGRAPHIE DE  L’AUTEUR (suite)</vt:lpstr>
      <vt:lpstr>Présentation PowerPoint</vt:lpstr>
      <vt:lpstr>LES LIENS</vt:lpstr>
      <vt:lpstr> Exposé réalisé par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2013-06-28T10:43:48Z</dcterms:created>
  <dcterms:modified xsi:type="dcterms:W3CDTF">2013-06-28T10:45:23Z</dcterms:modified>
</cp:coreProperties>
</file>