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EC19-2963-4D14-80E6-6755BDCCE066}" type="datetimeFigureOut">
              <a:rPr lang="fr-FR" smtClean="0"/>
              <a:pPr/>
              <a:t>28/06/2013</a:t>
            </a:fld>
            <a:endParaRPr lang="fr-FR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A7CB5BD-DBCB-4051-9525-AB9887FB17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EC19-2963-4D14-80E6-6755BDCCE066}" type="datetimeFigureOut">
              <a:rPr lang="fr-FR" smtClean="0"/>
              <a:pPr/>
              <a:t>28/06/2013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B5BD-DBCB-4051-9525-AB9887FB170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A7CB5BD-DBCB-4051-9525-AB9887FB17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EC19-2963-4D14-80E6-6755BDCCE066}" type="datetimeFigureOut">
              <a:rPr lang="fr-FR" smtClean="0"/>
              <a:pPr/>
              <a:t>28/06/2013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EC19-2963-4D14-80E6-6755BDCCE066}" type="datetimeFigureOut">
              <a:rPr lang="fr-FR" smtClean="0"/>
              <a:pPr/>
              <a:t>28/06/2013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A7CB5BD-DBCB-4051-9525-AB9887FB17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EC19-2963-4D14-80E6-6755BDCCE066}" type="datetimeFigureOut">
              <a:rPr lang="fr-FR" smtClean="0"/>
              <a:pPr/>
              <a:t>28/06/2013</a:t>
            </a:fld>
            <a:endParaRPr lang="fr-FR" dirty="0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A7CB5BD-DBCB-4051-9525-AB9887FB17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DB7EC19-2963-4D14-80E6-6755BDCCE066}" type="datetimeFigureOut">
              <a:rPr lang="fr-FR" smtClean="0"/>
              <a:pPr/>
              <a:t>28/06/2013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B5BD-DBCB-4051-9525-AB9887FB17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EC19-2963-4D14-80E6-6755BDCCE066}" type="datetimeFigureOut">
              <a:rPr lang="fr-FR" smtClean="0"/>
              <a:pPr/>
              <a:t>28/06/2013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A7CB5BD-DBCB-4051-9525-AB9887FB17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EC19-2963-4D14-80E6-6755BDCCE066}" type="datetimeFigureOut">
              <a:rPr lang="fr-FR" smtClean="0"/>
              <a:pPr/>
              <a:t>28/06/2013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A7CB5BD-DBCB-4051-9525-AB9887FB170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EC19-2963-4D14-80E6-6755BDCCE066}" type="datetimeFigureOut">
              <a:rPr lang="fr-FR" smtClean="0"/>
              <a:pPr/>
              <a:t>28/06/2013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7CB5BD-DBCB-4051-9525-AB9887FB170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A7CB5BD-DBCB-4051-9525-AB9887FB17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EC19-2963-4D14-80E6-6755BDCCE066}" type="datetimeFigureOut">
              <a:rPr lang="fr-FR" smtClean="0"/>
              <a:pPr/>
              <a:t>28/06/2013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A7CB5BD-DBCB-4051-9525-AB9887FB17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DB7EC19-2963-4D14-80E6-6755BDCCE066}" type="datetimeFigureOut">
              <a:rPr lang="fr-FR" smtClean="0"/>
              <a:pPr/>
              <a:t>28/06/2013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DB7EC19-2963-4D14-80E6-6755BDCCE066}" type="datetimeFigureOut">
              <a:rPr lang="fr-FR" smtClean="0"/>
              <a:pPr/>
              <a:t>28/06/2013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A7CB5BD-DBCB-4051-9525-AB9887FB17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r.wikipedia.org/wiki/Piotr_Ilitch_Tcha%C3%AFkovski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fr.wikipedia.org/wiki/Symphonie_n%C2%BA_4_de_Tcha%C3%AFkovsk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e90IXc4gaI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571744"/>
            <a:ext cx="8572560" cy="4000528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Algerian" pitchFamily="82" charset="0"/>
              </a:rPr>
              <a:t>Le compositeur s’ appelle </a:t>
            </a:r>
            <a:r>
              <a:rPr lang="fr-FR" sz="3200" dirty="0" smtClean="0"/>
              <a:t>Piotr Ilitch Tchaïkovski. Il a vécu de (1840-1893).L’œuvre a été créée le 22 février 1878 </a:t>
            </a:r>
            <a:endParaRPr lang="fr-FR" sz="3200" dirty="0">
              <a:latin typeface="Algerian" pitchFamily="82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772400" cy="1704996"/>
          </a:xfrm>
        </p:spPr>
        <p:txBody>
          <a:bodyPr>
            <a:noAutofit/>
          </a:bodyPr>
          <a:lstStyle/>
          <a:p>
            <a:pPr algn="r"/>
            <a:r>
              <a:rPr lang="fr-FR" sz="6600" i="1" dirty="0" smtClean="0">
                <a:latin typeface="Algerian" pitchFamily="82" charset="0"/>
              </a:rPr>
              <a:t>4 </a:t>
            </a:r>
            <a:r>
              <a:rPr lang="fr-FR" sz="6600" i="1" dirty="0" err="1" smtClean="0">
                <a:latin typeface="Algerian" pitchFamily="82" charset="0"/>
              </a:rPr>
              <a:t>ème</a:t>
            </a:r>
            <a:r>
              <a:rPr lang="fr-FR" sz="6600" i="1" dirty="0" smtClean="0">
                <a:latin typeface="Algerian" pitchFamily="82" charset="0"/>
              </a:rPr>
              <a:t> Symphonie</a:t>
            </a:r>
            <a:r>
              <a:rPr lang="fr-FR" sz="6600" dirty="0" smtClean="0">
                <a:latin typeface="Algerian" pitchFamily="82" charset="0"/>
              </a:rPr>
              <a:t/>
            </a:r>
            <a:br>
              <a:rPr lang="fr-FR" sz="6600" dirty="0" smtClean="0">
                <a:latin typeface="Algerian" pitchFamily="82" charset="0"/>
              </a:rPr>
            </a:br>
            <a:r>
              <a:rPr lang="fr-FR" sz="6600" i="1" dirty="0" smtClean="0">
                <a:latin typeface="Algerian" pitchFamily="82" charset="0"/>
              </a:rPr>
              <a:t>3</a:t>
            </a:r>
            <a:r>
              <a:rPr lang="fr-FR" sz="6600" i="1" baseline="30000" dirty="0" smtClean="0">
                <a:latin typeface="Algerian" pitchFamily="82" charset="0"/>
              </a:rPr>
              <a:t>ème</a:t>
            </a:r>
            <a:r>
              <a:rPr lang="fr-FR" sz="6600" i="1" dirty="0" smtClean="0">
                <a:latin typeface="Algerian" pitchFamily="82" charset="0"/>
              </a:rPr>
              <a:t> mouvement</a:t>
            </a:r>
            <a:endParaRPr lang="fr-FR" sz="6600" dirty="0">
              <a:latin typeface="Algerian" pitchFamily="82" charset="0"/>
            </a:endParaRPr>
          </a:p>
        </p:txBody>
      </p:sp>
      <p:pic>
        <p:nvPicPr>
          <p:cNvPr id="1026" name="Picture 2" descr="Description de cette image, également commentée ci-aprè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928670"/>
            <a:ext cx="1058342" cy="1428761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28596" y="5072074"/>
            <a:ext cx="70009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bg2">
                    <a:lumMod val="75000"/>
                  </a:schemeClr>
                </a:solidFill>
                <a:hlinkClick r:id="rId3"/>
              </a:rPr>
              <a:t>http://fr.wikipedia.org/wiki/Piotr_Ilitch_Tcha%C3%AFkovski</a:t>
            </a:r>
            <a:endParaRPr lang="fr-F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1)DESCRIPTION DE L’ OEUVRE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>
                <a:latin typeface="+mj-lt"/>
              </a:rPr>
              <a:t>L’œuvre possède 4 grandes parties .Les parties 1 (du début à 1.48’) et 3 se ressemblent. </a:t>
            </a:r>
            <a:r>
              <a:rPr lang="fr-FR" dirty="0" smtClean="0"/>
              <a:t>La partie 4 (de 4.56’ à la fin) est un mélange de</a:t>
            </a:r>
            <a:r>
              <a:rPr lang="fr-FR" dirty="0" smtClean="0">
                <a:latin typeface="+mj-lt"/>
              </a:rPr>
              <a:t>s deux premières parties. Ce morceau est écrit pour un grand orchestre symphonique .Un </a:t>
            </a:r>
            <a:r>
              <a:rPr lang="fr-FR" i="1" dirty="0" smtClean="0">
                <a:latin typeface="+mj-lt"/>
              </a:rPr>
              <a:t>scherzo</a:t>
            </a:r>
            <a:r>
              <a:rPr lang="fr-FR" dirty="0" smtClean="0">
                <a:latin typeface="+mj-lt"/>
              </a:rPr>
              <a:t> est un mot d’origine italien désignant un morceau de caractère plaisant ou divertissant. Généralement, ses deux premières parties ont des reprises, mais ce n’est pas le cas pour ce </a:t>
            </a:r>
            <a:r>
              <a:rPr lang="fr-FR" i="1" dirty="0" smtClean="0">
                <a:latin typeface="+mj-lt"/>
              </a:rPr>
              <a:t>scherzo</a:t>
            </a:r>
            <a:r>
              <a:rPr lang="fr-FR" dirty="0" smtClean="0">
                <a:latin typeface="+mj-lt"/>
              </a:rPr>
              <a:t> de Tchaïkovski. Ici, le </a:t>
            </a:r>
            <a:r>
              <a:rPr lang="fr-FR" i="1" dirty="0" smtClean="0">
                <a:latin typeface="+mj-lt"/>
              </a:rPr>
              <a:t>trio</a:t>
            </a:r>
            <a:r>
              <a:rPr lang="fr-FR" dirty="0" smtClean="0">
                <a:latin typeface="+mj-lt"/>
              </a:rPr>
              <a:t> correspond à la </a:t>
            </a:r>
            <a:r>
              <a:rPr lang="fr-FR" dirty="0"/>
              <a:t>2</a:t>
            </a:r>
            <a:r>
              <a:rPr lang="fr-FR" baseline="30000" dirty="0" smtClean="0"/>
              <a:t>ème</a:t>
            </a:r>
            <a:r>
              <a:rPr lang="fr-FR" dirty="0" smtClean="0">
                <a:latin typeface="+mj-lt"/>
              </a:rPr>
              <a:t> partie (de 1.48’ à 3.16’). </a:t>
            </a:r>
            <a:r>
              <a:rPr lang="fr-FR" dirty="0" smtClean="0"/>
              <a:t>Tchaïkovski</a:t>
            </a:r>
            <a:r>
              <a:rPr lang="fr-FR" dirty="0" smtClean="0">
                <a:latin typeface="+mj-lt"/>
              </a:rPr>
              <a:t> l’a dédicacé à </a:t>
            </a:r>
            <a:r>
              <a:rPr lang="fr-FR" dirty="0" err="1" smtClean="0">
                <a:latin typeface="+mj-lt"/>
              </a:rPr>
              <a:t>Nadeja</a:t>
            </a:r>
            <a:r>
              <a:rPr lang="fr-FR" dirty="0" smtClean="0">
                <a:latin typeface="+mj-lt"/>
              </a:rPr>
              <a:t> </a:t>
            </a:r>
            <a:r>
              <a:rPr lang="fr-FR" dirty="0" err="1" smtClean="0">
                <a:latin typeface="+mj-lt"/>
              </a:rPr>
              <a:t>von</a:t>
            </a:r>
            <a:r>
              <a:rPr lang="fr-FR" dirty="0" smtClean="0">
                <a:latin typeface="+mj-lt"/>
              </a:rPr>
              <a:t> </a:t>
            </a:r>
            <a:r>
              <a:rPr lang="fr-FR" dirty="0" err="1" smtClean="0">
                <a:latin typeface="+mj-lt"/>
              </a:rPr>
              <a:t>Meck</a:t>
            </a:r>
            <a:r>
              <a:rPr lang="fr-FR" dirty="0" smtClean="0">
                <a:latin typeface="+mj-lt"/>
              </a:rPr>
              <a:t> sa mécène. Le mot « fatum » signifie « destin » et c’est le thème global de la fantastique </a:t>
            </a:r>
            <a:r>
              <a:rPr lang="fr-FR" i="1" dirty="0" smtClean="0">
                <a:latin typeface="+mj-lt"/>
              </a:rPr>
              <a:t>4</a:t>
            </a:r>
            <a:r>
              <a:rPr lang="fr-FR" i="1" baseline="30000" dirty="0" smtClean="0">
                <a:latin typeface="+mj-lt"/>
              </a:rPr>
              <a:t>ème</a:t>
            </a:r>
            <a:r>
              <a:rPr lang="fr-FR" i="1" dirty="0" smtClean="0">
                <a:latin typeface="+mj-lt"/>
              </a:rPr>
              <a:t> Symphonie</a:t>
            </a:r>
            <a:r>
              <a:rPr lang="fr-FR" dirty="0" smtClean="0">
                <a:latin typeface="+mj-lt"/>
              </a:rPr>
              <a:t> qu' il a créée. SOURCE : </a:t>
            </a:r>
            <a:r>
              <a:rPr lang="fr-FR" dirty="0" smtClean="0">
                <a:solidFill>
                  <a:srgbClr val="FF0000"/>
                </a:solidFill>
                <a:latin typeface="+mj-lt"/>
                <a:hlinkClick r:id="rId2"/>
              </a:rPr>
              <a:t>https://fr.wikipedia.org/wiki/Symphonie_n%C2%BA_4_de_Tcha%C3%AFkovski</a:t>
            </a:r>
            <a:endParaRPr lang="fr-FR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2050" name="Picture 2" descr="File:Nadezhda von Mek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142852"/>
            <a:ext cx="1143008" cy="1408769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2)Description de l’œuvre suite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Le scherzo apporte une ambiance plus sereine dans cette symphonie. Les cordes frottées sont uniquement utilisées sans archet ; c’est la technique du pizzicato. Tchaïkovski préférait les couleurs contrastées : les cordes donnent de la légèreté dans la 1</a:t>
            </a:r>
            <a:r>
              <a:rPr lang="fr-FR" baseline="30000" dirty="0" smtClean="0"/>
              <a:t>ère</a:t>
            </a:r>
            <a:r>
              <a:rPr lang="fr-FR" dirty="0" smtClean="0"/>
              <a:t> et 3</a:t>
            </a:r>
            <a:r>
              <a:rPr lang="fr-FR" baseline="30000" dirty="0"/>
              <a:t>ème</a:t>
            </a:r>
            <a:r>
              <a:rPr lang="fr-FR" dirty="0" smtClean="0"/>
              <a:t> parties. Dans la 2</a:t>
            </a:r>
            <a:r>
              <a:rPr lang="fr-FR" baseline="30000" dirty="0" smtClean="0"/>
              <a:t>ème</a:t>
            </a:r>
            <a:r>
              <a:rPr lang="fr-FR" dirty="0" smtClean="0"/>
              <a:t> et 4</a:t>
            </a:r>
            <a:r>
              <a:rPr lang="fr-FR" baseline="30000" dirty="0" smtClean="0"/>
              <a:t>ème</a:t>
            </a:r>
            <a:r>
              <a:rPr lang="fr-FR" dirty="0" smtClean="0"/>
              <a:t> les bois apportent de la coloration dans une ambiance champêtre avec de l’humour et les cuivre évoquent de la puissance contenue et de la noblesse.</a:t>
            </a:r>
            <a:endParaRPr lang="fr-F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>
            <a:normAutofit fontScale="90000"/>
          </a:bodyPr>
          <a:lstStyle/>
          <a:p>
            <a:pPr algn="l"/>
            <a:r>
              <a:rPr lang="fr-FR" dirty="0" smtClean="0"/>
              <a:t>Pour voir </a:t>
            </a:r>
            <a:r>
              <a:rPr lang="fr-FR" dirty="0"/>
              <a:t>et écouter : </a:t>
            </a:r>
            <a:r>
              <a:rPr lang="fr-FR" dirty="0">
                <a:hlinkClick r:id="rId2"/>
              </a:rPr>
              <a:t>http://www.youtube.com/watch?v=e90IXc4gaII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48600" y="4509120"/>
            <a:ext cx="7783840" cy="1440160"/>
          </a:xfrm>
        </p:spPr>
        <p:txBody>
          <a:bodyPr>
            <a:normAutofit fontScale="25000" lnSpcReduction="20000"/>
          </a:bodyPr>
          <a:lstStyle/>
          <a:p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 algn="ctr"/>
            <a:r>
              <a:rPr lang="fr-FR" sz="16000" dirty="0" smtClean="0">
                <a:solidFill>
                  <a:srgbClr val="FF0000"/>
                </a:solidFill>
              </a:rPr>
              <a:t>F</a:t>
            </a:r>
            <a:r>
              <a:rPr lang="fr-FR" sz="16000" dirty="0" smtClean="0">
                <a:solidFill>
                  <a:srgbClr val="FFFF00"/>
                </a:solidFill>
              </a:rPr>
              <a:t>I</a:t>
            </a:r>
            <a:r>
              <a:rPr lang="fr-FR" sz="16000" dirty="0" smtClean="0">
                <a:solidFill>
                  <a:srgbClr val="00B0F0"/>
                </a:solidFill>
              </a:rPr>
              <a:t>N</a:t>
            </a:r>
            <a:endParaRPr lang="fr-FR" sz="16000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99592" y="2574977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Ce diaporama a été créé par Dylan 5e2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248</Words>
  <Application>Microsoft Office PowerPoint</Application>
  <PresentationFormat>Affichage à l'écran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Civil</vt:lpstr>
      <vt:lpstr>4 ème Symphonie 3ème mouvement</vt:lpstr>
      <vt:lpstr>1)DESCRIPTION DE L’ OEUVRE</vt:lpstr>
      <vt:lpstr>2)Description de l’œuvre suite</vt:lpstr>
      <vt:lpstr>Pour voir et écouter : http://www.youtube.com/watch?v=e90IXc4gaII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2013-06-28T11:15:00Z</dcterms:created>
  <dcterms:modified xsi:type="dcterms:W3CDTF">2013-06-28T12:28:43Z</dcterms:modified>
</cp:coreProperties>
</file>