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31919-E8AB-493E-942B-A396D25A1F57}" type="datetimeFigureOut">
              <a:rPr lang="fr-FR" smtClean="0"/>
              <a:pPr/>
              <a:t>28/06/2013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3AECD-FA81-4C87-8413-4B7E6E41CD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u12_M4I2Kx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Concerto_pour_violon" TargetMode="External"/><Relationship Id="rId7" Type="http://schemas.openxmlformats.org/officeDocument/2006/relationships/hyperlink" Target="http://upload.wikimedia.org/wikipedia/commons/thumb/1/1b/Antonio_Vivaldi.jpg/220px-Antonio_Vivaldi.jpg" TargetMode="External"/><Relationship Id="rId2" Type="http://schemas.openxmlformats.org/officeDocument/2006/relationships/hyperlink" Target="http://www.youtube.com/watch?v=u12_M4I2Kx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.wikipedia.org/wiki/Musique_baroque" TargetMode="External"/><Relationship Id="rId5" Type="http://schemas.openxmlformats.org/officeDocument/2006/relationships/hyperlink" Target="http://fr.wikipedia.org/wiki/Les_Quatre_Saisons" TargetMode="External"/><Relationship Id="rId4" Type="http://schemas.openxmlformats.org/officeDocument/2006/relationships/hyperlink" Target="http://revues.mshparisnord.org/filigrane/index.php?id=5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42852"/>
            <a:ext cx="4214810" cy="1470025"/>
          </a:xfrm>
        </p:spPr>
        <p:txBody>
          <a:bodyPr>
            <a:normAutofit fontScale="90000"/>
          </a:bodyPr>
          <a:lstStyle/>
          <a:p>
            <a: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Quatre Saisons </a:t>
            </a:r>
            <a:b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Été (Presto)</a:t>
            </a:r>
            <a:b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429264"/>
            <a:ext cx="3428992" cy="110965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Antonio Vivaldi (1678-1741)</a:t>
            </a:r>
            <a:r>
              <a:rPr lang="fr-FR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fr-FR" dirty="0" smtClean="0"/>
              <a:t>Antonio Vivaldi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5796" y="5229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Antonio Vivaldi est né le 4 mars 1678 à Venise et il est mort le 28 Juillet 1741 </a:t>
            </a:r>
            <a:r>
              <a:rPr lang="fr-FR" dirty="0"/>
              <a:t>à</a:t>
            </a:r>
            <a:r>
              <a:rPr lang="fr-FR" dirty="0" smtClean="0"/>
              <a:t> Vienne.</a:t>
            </a:r>
          </a:p>
          <a:p>
            <a:r>
              <a:rPr lang="fr-FR" dirty="0" smtClean="0"/>
              <a:t>C’est un violoniste et un compositeur italien ; il est surtout célèbre pour son œuvre </a:t>
            </a:r>
            <a:r>
              <a:rPr lang="fr-FR" i="1" dirty="0" smtClean="0"/>
              <a:t>Les Quatre Saisons</a:t>
            </a:r>
            <a:r>
              <a:rPr lang="fr-FR" dirty="0"/>
              <a:t> (1725) qui </a:t>
            </a:r>
            <a:r>
              <a:rPr lang="fr-FR" dirty="0" smtClean="0"/>
              <a:t>est un parfait exemple de musique descriptive dans la période baroque (1610-1750). Cette œuvre a tout de suite eu un succès considérable.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484784"/>
            <a:ext cx="2794000" cy="349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535785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Observations sur l’œuvre</a:t>
            </a:r>
          </a:p>
        </p:txBody>
      </p:sp>
      <p:sp>
        <p:nvSpPr>
          <p:cNvPr id="4" name="Bouton d'action : Personnalisé 3">
            <a:hlinkClick r:id="rId2" highlightClick="1"/>
          </p:cNvPr>
          <p:cNvSpPr/>
          <p:nvPr/>
        </p:nvSpPr>
        <p:spPr>
          <a:xfrm>
            <a:off x="8000992" y="0"/>
            <a:ext cx="1143008" cy="1071570"/>
          </a:xfrm>
          <a:prstGeom prst="actionButtonBlank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715008" y="142852"/>
            <a:ext cx="2071702" cy="928694"/>
          </a:xfrm>
          <a:prstGeom prst="wedgeRectCallout">
            <a:avLst>
              <a:gd name="adj1" fmla="val 74318"/>
              <a:gd name="adj2" fmla="val 3475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Pour écouter l’œuvre, clique sur moi.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192880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Les Quatre Saisons </a:t>
            </a:r>
            <a:r>
              <a:rPr lang="fr-FR" dirty="0"/>
              <a:t>: </a:t>
            </a:r>
            <a:r>
              <a:rPr lang="fr-FR" i="1" dirty="0"/>
              <a:t>l’Eté</a:t>
            </a:r>
            <a:r>
              <a:rPr lang="fr-FR" dirty="0"/>
              <a:t> (presto) d’Antonio Vivaldi est un concerto pour violon (concert pour un seul violon et un orchestre. Le concerto pour violon est fait traditionnellement de 3 mouvements) cette œuvre est réservée à un orchestre composé uniquement d’instruments à cordes </a:t>
            </a:r>
          </a:p>
          <a:p>
            <a:r>
              <a:rPr lang="fr-FR" dirty="0"/>
              <a:t> </a:t>
            </a:r>
            <a:r>
              <a:rPr lang="fr-FR" i="1" dirty="0"/>
              <a:t>Les Quatre Saisons</a:t>
            </a:r>
            <a:r>
              <a:rPr lang="fr-FR" dirty="0"/>
              <a:t> ont été </a:t>
            </a:r>
            <a:r>
              <a:rPr lang="fr-FR" dirty="0" smtClean="0"/>
              <a:t>éditées </a:t>
            </a:r>
            <a:r>
              <a:rPr lang="fr-FR" dirty="0"/>
              <a:t>en 1725 à </a:t>
            </a:r>
            <a:r>
              <a:rPr lang="fr-FR" dirty="0" smtClean="0"/>
              <a:t>Amsterdam, </a:t>
            </a:r>
            <a:r>
              <a:rPr lang="fr-FR" dirty="0"/>
              <a:t> mais il est admis que la composition de ces quatre concertos est antérieure de plusieurs années. Les quatre saisons ouvre le recueil </a:t>
            </a:r>
            <a:r>
              <a:rPr lang="fr-FR" i="1" dirty="0"/>
              <a:t>Il </a:t>
            </a:r>
            <a:r>
              <a:rPr lang="fr-FR" i="1" dirty="0" err="1"/>
              <a:t>cimento</a:t>
            </a:r>
            <a:r>
              <a:rPr lang="fr-FR" i="1" dirty="0"/>
              <a:t> </a:t>
            </a:r>
            <a:r>
              <a:rPr lang="fr-FR" i="1" dirty="0" err="1"/>
              <a:t>dell'armonia</a:t>
            </a:r>
            <a:r>
              <a:rPr lang="fr-FR" i="1" dirty="0"/>
              <a:t> e </a:t>
            </a:r>
            <a:r>
              <a:rPr lang="fr-FR" i="1" dirty="0" err="1"/>
              <a:t>dell'invenzione</a:t>
            </a:r>
            <a:r>
              <a:rPr lang="fr-FR" dirty="0"/>
              <a:t> — « La confrontation entre l'harmonie et l'invention ». </a:t>
            </a:r>
          </a:p>
          <a:p>
            <a:r>
              <a:rPr lang="fr-FR" dirty="0"/>
              <a:t>Le 3</a:t>
            </a:r>
            <a:r>
              <a:rPr lang="fr-FR" baseline="30000" dirty="0"/>
              <a:t>ème</a:t>
            </a:r>
            <a:r>
              <a:rPr lang="fr-FR" dirty="0"/>
              <a:t> mouvement de l’</a:t>
            </a:r>
            <a:r>
              <a:rPr lang="fr-FR" i="1" dirty="0"/>
              <a:t>Eté</a:t>
            </a:r>
            <a:r>
              <a:rPr lang="fr-FR" dirty="0"/>
              <a:t> </a:t>
            </a:r>
            <a:r>
              <a:rPr lang="fr-FR" dirty="0" smtClean="0"/>
              <a:t>décrit </a:t>
            </a:r>
            <a:r>
              <a:rPr lang="fr-FR" dirty="0"/>
              <a:t>un orage</a:t>
            </a:r>
          </a:p>
          <a:p>
            <a:endParaRPr lang="fr-FR" dirty="0" smtClean="0"/>
          </a:p>
          <a:p>
            <a:r>
              <a:rPr lang="fr-FR" dirty="0" smtClean="0"/>
              <a:t>L’orchestre </a:t>
            </a:r>
            <a:r>
              <a:rPr lang="fr-FR" dirty="0"/>
              <a:t>interprète </a:t>
            </a:r>
            <a:r>
              <a:rPr lang="fr-FR" dirty="0" smtClean="0"/>
              <a:t>l’orage (exemple du début à 0.50’) </a:t>
            </a:r>
            <a:r>
              <a:rPr lang="fr-FR" dirty="0"/>
              <a:t>tandis que le violon </a:t>
            </a:r>
            <a:r>
              <a:rPr lang="fr-FR" dirty="0" smtClean="0"/>
              <a:t>incarne </a:t>
            </a:r>
            <a:r>
              <a:rPr lang="fr-FR" dirty="0"/>
              <a:t>la réaction de l’homme face à </a:t>
            </a:r>
            <a:r>
              <a:rPr lang="fr-FR" dirty="0" smtClean="0"/>
              <a:t>l’orage </a:t>
            </a:r>
            <a:r>
              <a:rPr lang="fr-FR" smtClean="0"/>
              <a:t>(exemple de 0.50’ à 1.04’).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Cette </a:t>
            </a:r>
            <a:r>
              <a:rPr lang="fr-FR" dirty="0"/>
              <a:t>œuvre est </a:t>
            </a:r>
            <a:r>
              <a:rPr lang="fr-FR" dirty="0" smtClean="0"/>
              <a:t>jouée </a:t>
            </a:r>
            <a:r>
              <a:rPr lang="fr-FR" dirty="0"/>
              <a:t>avec la technique </a:t>
            </a:r>
            <a:r>
              <a:rPr lang="fr-FR" dirty="0" smtClean="0"/>
              <a:t>du </a:t>
            </a:r>
            <a:r>
              <a:rPr lang="fr-FR" i="1" dirty="0"/>
              <a:t>tremolo</a:t>
            </a:r>
            <a:r>
              <a:rPr lang="fr-FR" dirty="0"/>
              <a:t> qui consiste à répéter </a:t>
            </a:r>
            <a:r>
              <a:rPr lang="fr-FR" dirty="0" smtClean="0"/>
              <a:t>la </a:t>
            </a:r>
            <a:r>
              <a:rPr lang="fr-FR" dirty="0"/>
              <a:t>même note ou le même </a:t>
            </a:r>
            <a:r>
              <a:rPr lang="fr-FR" dirty="0" smtClean="0"/>
              <a:t>intervalle par des coups d’archets rapides.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Ce </a:t>
            </a:r>
            <a:r>
              <a:rPr lang="fr-FR" dirty="0"/>
              <a:t>concerto appartient à la période baroque car celui-ci a été édité en 1725 et l’époque baroque musical  se situait entre environ 1600 et 1750</a:t>
            </a:r>
          </a:p>
          <a:p>
            <a:endParaRPr lang="fr-FR" dirty="0" smtClean="0"/>
          </a:p>
          <a:p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57161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a d’abord l’orchestre qui joue le début de </a:t>
            </a:r>
            <a:r>
              <a:rPr lang="fr-FR" dirty="0" smtClean="0"/>
              <a:t>l’orage, </a:t>
            </a:r>
            <a:r>
              <a:rPr lang="fr-FR" dirty="0"/>
              <a:t>puis le violon </a:t>
            </a:r>
            <a:r>
              <a:rPr lang="fr-FR" dirty="0" smtClean="0"/>
              <a:t>entre </a:t>
            </a:r>
            <a:r>
              <a:rPr lang="fr-FR" dirty="0"/>
              <a:t>en </a:t>
            </a:r>
            <a:r>
              <a:rPr lang="fr-FR" dirty="0" smtClean="0"/>
              <a:t>scène, il </a:t>
            </a:r>
            <a:r>
              <a:rPr lang="fr-FR" dirty="0"/>
              <a:t>montre la réaction de l’homme qui essaie de fuir l’orage </a:t>
            </a:r>
            <a:r>
              <a:rPr lang="fr-FR" dirty="0" smtClean="0"/>
              <a:t>; on </a:t>
            </a:r>
            <a:r>
              <a:rPr lang="fr-FR" dirty="0"/>
              <a:t>perçoit le vent la </a:t>
            </a:r>
            <a:r>
              <a:rPr lang="fr-FR" dirty="0" smtClean="0"/>
              <a:t>pluie battante </a:t>
            </a:r>
            <a:r>
              <a:rPr lang="fr-FR" dirty="0"/>
              <a:t>et les coups de </a:t>
            </a:r>
            <a:r>
              <a:rPr lang="fr-FR" dirty="0" smtClean="0"/>
              <a:t>tonnerre ; on </a:t>
            </a:r>
            <a:r>
              <a:rPr lang="fr-FR" dirty="0"/>
              <a:t>peut sentir dans la façon dont est </a:t>
            </a:r>
            <a:r>
              <a:rPr lang="fr-FR" dirty="0" smtClean="0"/>
              <a:t>jouée, </a:t>
            </a:r>
            <a:r>
              <a:rPr lang="fr-FR" dirty="0"/>
              <a:t>l’œuvre que l’homme est effrayé par l’orage et cherche désespérément un </a:t>
            </a:r>
            <a:r>
              <a:rPr lang="fr-FR" dirty="0" smtClean="0"/>
              <a:t>abri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34290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Nous aimons cette œuvre car elle est rythmée et très entraînante.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Vidéo de l’œuvre :</a:t>
            </a:r>
          </a:p>
          <a:p>
            <a:r>
              <a:rPr lang="fr-FR" u="sng" dirty="0">
                <a:hlinkClick r:id="rId2"/>
              </a:rPr>
              <a:t>http://www.youtube.com/watch?v=u12_M4I2KxE</a:t>
            </a:r>
            <a:endParaRPr lang="fr-FR" u="sng" dirty="0"/>
          </a:p>
          <a:p>
            <a:endParaRPr lang="fr-FR" smtClean="0"/>
          </a:p>
          <a:p>
            <a:r>
              <a:rPr lang="fr-FR" smtClean="0"/>
              <a:t>Sources</a:t>
            </a:r>
            <a:r>
              <a:rPr lang="fr-FR" dirty="0"/>
              <a:t> :</a:t>
            </a:r>
          </a:p>
          <a:p>
            <a:r>
              <a:rPr lang="fr-FR" u="sng" dirty="0" smtClean="0">
                <a:hlinkClick r:id="rId3"/>
              </a:rPr>
              <a:t>http</a:t>
            </a:r>
            <a:r>
              <a:rPr lang="fr-FR" u="sng" dirty="0">
                <a:hlinkClick r:id="rId3"/>
              </a:rPr>
              <a:t>://</a:t>
            </a:r>
            <a:r>
              <a:rPr lang="fr-FR" u="sng" dirty="0" smtClean="0">
                <a:hlinkClick r:id="rId3"/>
              </a:rPr>
              <a:t>fr.wikipedia.org/wiki/Concerto_pour_violon</a:t>
            </a:r>
            <a:endParaRPr lang="fr-FR" dirty="0"/>
          </a:p>
          <a:p>
            <a:r>
              <a:rPr lang="fr-FR" u="sng" dirty="0" smtClean="0">
                <a:hlinkClick r:id="rId4"/>
              </a:rPr>
              <a:t>http</a:t>
            </a:r>
            <a:r>
              <a:rPr lang="fr-FR" u="sng" dirty="0">
                <a:hlinkClick r:id="rId4"/>
              </a:rPr>
              <a:t>://</a:t>
            </a:r>
            <a:r>
              <a:rPr lang="fr-FR" u="sng" dirty="0" smtClean="0">
                <a:hlinkClick r:id="rId4"/>
              </a:rPr>
              <a:t>revues.mshparisnord.org/filigrane/index.php?id=516</a:t>
            </a:r>
            <a:endParaRPr lang="fr-FR" dirty="0"/>
          </a:p>
          <a:p>
            <a:r>
              <a:rPr lang="fr-FR" u="sng" dirty="0" smtClean="0">
                <a:hlinkClick r:id="rId5"/>
              </a:rPr>
              <a:t>http</a:t>
            </a:r>
            <a:r>
              <a:rPr lang="fr-FR" u="sng" dirty="0">
                <a:hlinkClick r:id="rId5"/>
              </a:rPr>
              <a:t>://</a:t>
            </a:r>
            <a:r>
              <a:rPr lang="fr-FR" u="sng" dirty="0" smtClean="0">
                <a:hlinkClick r:id="rId5"/>
              </a:rPr>
              <a:t>fr.wikipedia.org/wiki/Les_Quatre_Saisons</a:t>
            </a:r>
            <a:endParaRPr lang="fr-FR" dirty="0"/>
          </a:p>
          <a:p>
            <a:r>
              <a:rPr lang="fr-FR" u="sng" dirty="0" smtClean="0">
                <a:hlinkClick r:id="rId6"/>
              </a:rPr>
              <a:t>http</a:t>
            </a:r>
            <a:r>
              <a:rPr lang="fr-FR" u="sng" dirty="0">
                <a:hlinkClick r:id="rId6"/>
              </a:rPr>
              <a:t>://</a:t>
            </a:r>
            <a:r>
              <a:rPr lang="fr-FR" u="sng" dirty="0" smtClean="0">
                <a:hlinkClick r:id="rId6"/>
              </a:rPr>
              <a:t>fr.wikipedia.org/wiki/Musique_baroque</a:t>
            </a:r>
            <a:endParaRPr lang="fr-FR" dirty="0" smtClean="0"/>
          </a:p>
          <a:p>
            <a:r>
              <a:rPr lang="fr-FR" u="sng" dirty="0" smtClean="0">
                <a:hlinkClick r:id="rId7" tooltip="http://upload.wikimedia.org/wikipedia/commons/thumb/1/1b/Antonio_Vivaldi.jpg/220px-Antonio_Vivaldi.jpg"/>
              </a:rPr>
              <a:t>http</a:t>
            </a:r>
            <a:r>
              <a:rPr lang="fr-FR" u="sng" dirty="0">
                <a:hlinkClick r:id="rId7" tooltip="http://upload.wikimedia.org/wikipedia/commons/thumb/1/1b/Antonio_Vivaldi.jpg/220px-Antonio_Vivaldi.jpg"/>
              </a:rPr>
              <a:t>://upload.wikimedia.org/wikipedia/commons/thumb/1/1b/Antonio_Vivaldi.jpg/220px-Antonio_Vivaldi.jpg</a:t>
            </a:r>
            <a:endParaRPr lang="fr-FR" dirty="0"/>
          </a:p>
          <a:p>
            <a:pPr marL="0" indent="0">
              <a:buNone/>
            </a:pPr>
            <a:endParaRPr lang="fr-FR" u="sng" dirty="0"/>
          </a:p>
          <a:p>
            <a:pPr marL="0" indent="0" algn="r">
              <a:buNone/>
            </a:pPr>
            <a:r>
              <a:rPr lang="fr-FR" dirty="0" smtClean="0"/>
              <a:t>Paul 5°4 et Arthur 5°2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Affichage à l'écran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 Les Quatre Saisons  Été (Presto) </vt:lpstr>
      <vt:lpstr>Antonio Vivaldi</vt:lpstr>
      <vt:lpstr>Observations sur l’œuvre</vt:lpstr>
      <vt:lpstr>Présentation PowerPoint</vt:lpstr>
      <vt:lpstr>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2013-06-28T10:43:14Z</dcterms:created>
  <dcterms:modified xsi:type="dcterms:W3CDTF">2013-06-28T10:45:10Z</dcterms:modified>
</cp:coreProperties>
</file>