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58" r:id="rId3"/>
    <p:sldId id="257" r:id="rId4"/>
    <p:sldId id="259" r:id="rId5"/>
    <p:sldId id="260" r:id="rId6"/>
    <p:sldId id="261" r:id="rId7"/>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6B5243-1CD7-470C-9661-37635E96C9DA}" type="datetimeFigureOut">
              <a:rPr lang="fr-FR" smtClean="0"/>
              <a:pPr/>
              <a:t>28/05/2013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E3FE90B-04C4-4EA8-A07D-BCD2A3A95939}"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E3FE90B-04C4-4EA8-A07D-BCD2A3A95939}" type="slidenum">
              <a:rPr lang="fr-FR" smtClean="0"/>
              <a:pPr/>
              <a:t>2</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smtClean="0"/>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smtClean="0"/>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C3C93C7C-5011-4894-992B-7E73E491A67D}" type="datetimeFigureOut">
              <a:rPr lang="fr-FR" smtClean="0"/>
              <a:pPr/>
              <a:t>28/05/2013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978F83-DEC9-4904-B250-65E56BCEDF6E}" type="slidenum">
              <a:rPr lang="fr-FR" smtClean="0"/>
              <a:pPr/>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3C93C7C-5011-4894-992B-7E73E491A67D}" type="datetimeFigureOut">
              <a:rPr lang="fr-FR" smtClean="0"/>
              <a:pPr/>
              <a:t>28/05/2013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978F83-DEC9-4904-B250-65E56BCEDF6E}" type="slidenum">
              <a:rPr lang="fr-FR" smtClean="0"/>
              <a:pPr/>
              <a:t>‹N°›</a:t>
            </a:fld>
            <a:endParaRPr lang="fr-FR"/>
          </a:p>
        </p:txBody>
      </p:sp>
    </p:spTree>
  </p:cSld>
  <p:clrMapOvr>
    <a:masterClrMapping/>
  </p:clrMapOvr>
  <p:transition>
    <p:newsflash/>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extLs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3C93C7C-5011-4894-992B-7E73E491A67D}" type="datetimeFigureOut">
              <a:rPr lang="fr-FR" smtClean="0"/>
              <a:pPr/>
              <a:t>28/05/2013</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7A978F83-DEC9-4904-B250-65E56BCEDF6E}" type="slidenum">
              <a:rPr lang="fr-FR" smtClean="0"/>
              <a:pPr/>
              <a:t>‹N°›</a:t>
            </a:fld>
            <a:endParaRPr lang="fr-FR"/>
          </a:p>
        </p:txBody>
      </p:sp>
    </p:spTree>
  </p:cSld>
  <p:clrMapOvr>
    <a:masterClrMapping/>
  </p:clrMapOvr>
  <p:transition>
    <p:newsfla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3C93C7C-5011-4894-992B-7E73E491A67D}" type="datetimeFigureOut">
              <a:rPr lang="fr-FR" smtClean="0"/>
              <a:pPr/>
              <a:t>28/05/2013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978F83-DEC9-4904-B250-65E56BCEDF6E}" type="slidenum">
              <a:rPr lang="fr-FR" smtClean="0"/>
              <a:pPr/>
              <a:t>‹N°›</a:t>
            </a:fld>
            <a:endParaRPr lang="fr-FR"/>
          </a:p>
        </p:txBody>
      </p:sp>
    </p:spTree>
  </p:cSld>
  <p:clrMapOvr>
    <a:masterClrMapping/>
  </p:clrMapOvr>
  <p:transition>
    <p:newsflash/>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3C93C7C-5011-4894-992B-7E73E491A67D}" type="datetimeFigureOut">
              <a:rPr lang="fr-FR" smtClean="0"/>
              <a:pPr/>
              <a:t>28/05/2013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7A978F83-DEC9-4904-B250-65E56BCEDF6E}"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transition>
    <p:newsflash/>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C3C93C7C-5011-4894-992B-7E73E491A67D}" type="datetimeFigureOut">
              <a:rPr lang="fr-FR" smtClean="0"/>
              <a:pPr/>
              <a:t>28/05/2013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978F83-DEC9-4904-B250-65E56BCEDF6E}" type="slidenum">
              <a:rPr lang="fr-FR" smtClean="0"/>
              <a:pPr/>
              <a:t>‹N°›</a:t>
            </a:fld>
            <a:endParaRPr lang="fr-FR"/>
          </a:p>
        </p:txBody>
      </p:sp>
    </p:spTree>
  </p:cSld>
  <p:clrMapOvr>
    <a:masterClrMapping/>
  </p:clrMapOvr>
  <p:transition>
    <p:newsflash/>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smtClean="0"/>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C3C93C7C-5011-4894-992B-7E73E491A67D}" type="datetimeFigureOut">
              <a:rPr lang="fr-FR" smtClean="0"/>
              <a:pPr/>
              <a:t>28/05/2013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7A978F83-DEC9-4904-B250-65E56BCEDF6E}" type="slidenum">
              <a:rPr lang="fr-FR" smtClean="0"/>
              <a:pPr/>
              <a:t>‹N°›</a:t>
            </a:fld>
            <a:endParaRPr lang="fr-FR"/>
          </a:p>
        </p:txBody>
      </p:sp>
    </p:spTree>
  </p:cSld>
  <p:clrMapOvr>
    <a:masterClrMapping/>
  </p:clrMapOvr>
  <p:transition>
    <p:newsflash/>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3C93C7C-5011-4894-992B-7E73E491A67D}" type="datetimeFigureOut">
              <a:rPr lang="fr-FR" smtClean="0"/>
              <a:pPr/>
              <a:t>28/05/2013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7A978F83-DEC9-4904-B250-65E56BCEDF6E}" type="slidenum">
              <a:rPr lang="fr-FR" smtClean="0"/>
              <a:pPr/>
              <a:t>‹N°›</a:t>
            </a:fld>
            <a:endParaRPr lang="fr-FR"/>
          </a:p>
        </p:txBody>
      </p:sp>
    </p:spTree>
  </p:cSld>
  <p:clrMapOvr>
    <a:masterClrMapping/>
  </p:clrMapOvr>
  <p:transition>
    <p:newsflash/>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3C93C7C-5011-4894-992B-7E73E491A67D}" type="datetimeFigureOut">
              <a:rPr lang="fr-FR" smtClean="0"/>
              <a:pPr/>
              <a:t>28/05/2013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7A978F83-DEC9-4904-B250-65E56BCEDF6E}" type="slidenum">
              <a:rPr lang="fr-FR" smtClean="0"/>
              <a:pPr/>
              <a:t>‹N°›</a:t>
            </a:fld>
            <a:endParaRPr lang="fr-FR"/>
          </a:p>
        </p:txBody>
      </p:sp>
    </p:spTree>
  </p:cSld>
  <p:clrMapOvr>
    <a:masterClrMapping/>
  </p:clrMapOvr>
  <p:transition>
    <p:newsflash/>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3C93C7C-5011-4894-992B-7E73E491A67D}" type="datetimeFigureOut">
              <a:rPr lang="fr-FR" smtClean="0"/>
              <a:pPr/>
              <a:t>28/05/2013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7A978F83-DEC9-4904-B250-65E56BCEDF6E}" type="slidenum">
              <a:rPr lang="fr-FR" smtClean="0"/>
              <a:pPr/>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transition>
    <p:newsflash/>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C3C93C7C-5011-4894-992B-7E73E491A67D}" type="datetimeFigureOut">
              <a:rPr lang="fr-FR" smtClean="0"/>
              <a:pPr/>
              <a:t>28/05/2013</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7A978F83-DEC9-4904-B250-65E56BCEDF6E}"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transition>
    <p:newsflash/>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C3C93C7C-5011-4894-992B-7E73E491A67D}" type="datetimeFigureOut">
              <a:rPr lang="fr-FR" smtClean="0"/>
              <a:pPr/>
              <a:t>28/05/2013</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7A978F83-DEC9-4904-B250-65E56BCEDF6E}"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newsflash/>
  </p:transition>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hyperlink" Target="http://fr.wikipedia.org/wiki/Saint_S%C3%A9bastien_(Mantegna)"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t>Le Martyre de Saint Sébastien</a:t>
            </a:r>
            <a:endParaRPr lang="fr-FR" dirty="0"/>
          </a:p>
        </p:txBody>
      </p:sp>
      <p:sp>
        <p:nvSpPr>
          <p:cNvPr id="4" name="Titre 1"/>
          <p:cNvSpPr>
            <a:spLocks noGrp="1"/>
          </p:cNvSpPr>
          <p:nvPr/>
        </p:nvSpPr>
        <p:spPr>
          <a:xfrm flipH="1">
            <a:off x="1076247" y="4689216"/>
            <a:ext cx="1292407" cy="1060944"/>
          </a:xfrm>
          <a:prstGeom prst="rect">
            <a:avLst/>
          </a:prstGeo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rtl="0" eaLnBrk="1" latinLnBrk="0" hangingPunct="1">
              <a:spcBef>
                <a:spcPct val="0"/>
              </a:spcBef>
              <a:buNone/>
              <a:defRPr kumimoji="0" sz="4700" b="1" kern="1200">
                <a:solidFill>
                  <a:schemeClr val="accent1">
                    <a:satMod val="150000"/>
                  </a:schemeClr>
                </a:solidFill>
                <a:effectLst/>
                <a:latin typeface="+mj-lt"/>
                <a:ea typeface="+mj-ea"/>
                <a:cs typeface="+mj-cs"/>
              </a:defRPr>
            </a:lvl1pPr>
            <a:extLst/>
          </a:lstStyle>
          <a:p>
            <a:endParaRPr lang="fr-FR" b="0" dirty="0"/>
          </a:p>
        </p:txBody>
      </p:sp>
      <p:pic>
        <p:nvPicPr>
          <p:cNvPr id="5" name="Picture 2"/>
          <p:cNvPicPr>
            <a:picLocks noChangeAspect="1" noChangeArrowheads="1"/>
          </p:cNvPicPr>
          <p:nvPr/>
        </p:nvPicPr>
        <p:blipFill>
          <a:blip r:embed="rId2" cstate="print"/>
          <a:srcRect/>
          <a:stretch>
            <a:fillRect/>
          </a:stretch>
        </p:blipFill>
        <p:spPr bwMode="auto">
          <a:xfrm rot="1688778" flipH="1">
            <a:off x="481170" y="4168284"/>
            <a:ext cx="1632929" cy="2449395"/>
          </a:xfrm>
          <a:prstGeom prst="rect">
            <a:avLst/>
          </a:prstGeom>
          <a:noFill/>
          <a:ln w="9525">
            <a:noFill/>
            <a:miter lim="800000"/>
            <a:headEnd/>
            <a:tailEnd/>
          </a:ln>
        </p:spPr>
      </p:pic>
      <p:pic>
        <p:nvPicPr>
          <p:cNvPr id="6" name="Picture 4"/>
          <p:cNvPicPr>
            <a:picLocks noChangeAspect="1" noChangeArrowheads="1"/>
          </p:cNvPicPr>
          <p:nvPr/>
        </p:nvPicPr>
        <p:blipFill>
          <a:blip r:embed="rId3" cstate="print"/>
          <a:srcRect/>
          <a:stretch>
            <a:fillRect/>
          </a:stretch>
        </p:blipFill>
        <p:spPr bwMode="auto">
          <a:xfrm rot="1430078" flipH="1">
            <a:off x="3603924" y="4139704"/>
            <a:ext cx="1325085" cy="2559717"/>
          </a:xfrm>
          <a:prstGeom prst="rect">
            <a:avLst/>
          </a:prstGeom>
          <a:noFill/>
          <a:ln w="9525">
            <a:noFill/>
            <a:miter lim="800000"/>
            <a:headEnd/>
            <a:tailEnd/>
          </a:ln>
        </p:spPr>
      </p:pic>
      <p:pic>
        <p:nvPicPr>
          <p:cNvPr id="7" name="Picture 7"/>
          <p:cNvPicPr>
            <a:picLocks noChangeAspect="1" noChangeArrowheads="1"/>
          </p:cNvPicPr>
          <p:nvPr/>
        </p:nvPicPr>
        <p:blipFill>
          <a:blip r:embed="rId4" cstate="print"/>
          <a:srcRect/>
          <a:stretch>
            <a:fillRect/>
          </a:stretch>
        </p:blipFill>
        <p:spPr bwMode="auto">
          <a:xfrm rot="1324911" flipH="1">
            <a:off x="6500826" y="285728"/>
            <a:ext cx="1401200" cy="2861828"/>
          </a:xfrm>
          <a:prstGeom prst="rect">
            <a:avLst/>
          </a:prstGeom>
          <a:noFill/>
          <a:ln w="9525">
            <a:noFill/>
            <a:miter lim="800000"/>
            <a:headEnd/>
            <a:tailEnd/>
          </a:ln>
        </p:spPr>
      </p:pic>
      <p:pic>
        <p:nvPicPr>
          <p:cNvPr id="8" name="Picture 6"/>
          <p:cNvPicPr>
            <a:picLocks noChangeAspect="1" noChangeArrowheads="1"/>
          </p:cNvPicPr>
          <p:nvPr/>
        </p:nvPicPr>
        <p:blipFill>
          <a:blip r:embed="rId5" cstate="print"/>
          <a:srcRect/>
          <a:stretch>
            <a:fillRect/>
          </a:stretch>
        </p:blipFill>
        <p:spPr bwMode="auto">
          <a:xfrm rot="20180050" flipH="1">
            <a:off x="2214546" y="142852"/>
            <a:ext cx="1285884" cy="2880803"/>
          </a:xfrm>
          <a:prstGeom prst="rect">
            <a:avLst/>
          </a:prstGeom>
          <a:noFill/>
          <a:ln w="9525">
            <a:noFill/>
            <a:miter lim="800000"/>
            <a:headEnd/>
            <a:tailEnd/>
          </a:ln>
        </p:spPr>
      </p:pic>
      <p:pic>
        <p:nvPicPr>
          <p:cNvPr id="9" name="Picture 2" descr="http://t3.gstatic.com/images?q=tbn:ANd9GcQjQQ7fW_-OhR3W64N8K_xmMR9ZnEcf2txLO7TrGW5XcUKdksJEiA"/>
          <p:cNvPicPr>
            <a:picLocks noChangeAspect="1" noChangeArrowheads="1"/>
          </p:cNvPicPr>
          <p:nvPr/>
        </p:nvPicPr>
        <p:blipFill>
          <a:blip r:embed="rId6" cstate="print"/>
          <a:srcRect/>
          <a:stretch>
            <a:fillRect/>
          </a:stretch>
        </p:blipFill>
        <p:spPr bwMode="auto">
          <a:xfrm rot="1818294" flipH="1">
            <a:off x="6651245" y="4127848"/>
            <a:ext cx="1292424" cy="2617568"/>
          </a:xfrm>
          <a:prstGeom prst="rect">
            <a:avLst/>
          </a:prstGeom>
          <a:noFill/>
        </p:spPr>
      </p:pic>
    </p:spTree>
  </p:cSld>
  <p:clrMapOvr>
    <a:masterClrMapping/>
  </p:clrMapOvr>
  <p:transition spd="med" advTm="3000">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0" fill="hold"/>
                                        <p:tgtEl>
                                          <p:spTgt spid="2"/>
                                        </p:tgtEl>
                                        <p:attrNameLst>
                                          <p:attrName>ppt_x</p:attrName>
                                        </p:attrNameLst>
                                      </p:cBhvr>
                                      <p:tavLst>
                                        <p:tav tm="0">
                                          <p:val>
                                            <p:strVal val="#ppt_x"/>
                                          </p:val>
                                        </p:tav>
                                        <p:tav tm="100000">
                                          <p:val>
                                            <p:strVal val="#ppt_x"/>
                                          </p:val>
                                        </p:tav>
                                      </p:tavLst>
                                    </p:anim>
                                    <p:anim calcmode="lin" valueType="num">
                                      <p:cBhvr additive="base">
                                        <p:cTn id="8"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blinds(horizontal)">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linds(horizontal)">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blinds(horizontal)">
                                      <p:cBhvr>
                                        <p:cTn id="23" dur="5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3" presetClass="entr" presetSubtype="10" fill="hold"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blinds(horizontal)">
                                      <p:cBhvr>
                                        <p:cTn id="28" dur="500"/>
                                        <p:tgtEl>
                                          <p:spTgt spid="6"/>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blinds(horizontal)">
                                      <p:cBhvr>
                                        <p:cTn id="3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Description de l’auteur </a:t>
            </a:r>
            <a:r>
              <a:rPr lang="fr-FR" sz="2700" dirty="0" smtClean="0"/>
              <a:t>(durant la période du tableau, c’est-à-dire 1480 )</a:t>
            </a:r>
            <a:endParaRPr lang="fr-FR" sz="2700" dirty="0"/>
          </a:p>
        </p:txBody>
      </p:sp>
      <p:sp>
        <p:nvSpPr>
          <p:cNvPr id="3" name="Espace réservé du contenu 2"/>
          <p:cNvSpPr>
            <a:spLocks noGrp="1"/>
          </p:cNvSpPr>
          <p:nvPr>
            <p:ph idx="1"/>
          </p:nvPr>
        </p:nvSpPr>
        <p:spPr>
          <a:xfrm>
            <a:off x="457200" y="1775191"/>
            <a:ext cx="6615130" cy="3654073"/>
          </a:xfrm>
        </p:spPr>
        <p:txBody>
          <a:bodyPr>
            <a:normAutofit fontScale="62500" lnSpcReduction="20000"/>
          </a:bodyPr>
          <a:lstStyle/>
          <a:p>
            <a:pPr algn="just"/>
            <a:r>
              <a:rPr lang="fr-FR" b="1" i="1" dirty="0" smtClean="0">
                <a:solidFill>
                  <a:srgbClr val="FF0000"/>
                </a:solidFill>
              </a:rPr>
              <a:t>Saint Sébastien</a:t>
            </a:r>
            <a:r>
              <a:rPr lang="fr-FR" dirty="0" smtClean="0">
                <a:solidFill>
                  <a:srgbClr val="FF0000"/>
                </a:solidFill>
              </a:rPr>
              <a:t> est le sujet de trois tableaux du maître de la Renaissance Italienne, Andrea Mantegna. L’artiste de Padoue vivait à une période de fréquentes épidémies de peste et saint Sébastien, qui a survécu à sa condamnation à mort par sagittation, était considéré comme un protecteur contre cette maladie. Lors de son long séjour à Mantoue, Mantegna résidait près de l’église dédiée à saint Sébastien.</a:t>
            </a:r>
          </a:p>
          <a:p>
            <a:endParaRPr lang="fr-FR" dirty="0" smtClean="0">
              <a:solidFill>
                <a:srgbClr val="FF0000"/>
              </a:solidFill>
            </a:endParaRPr>
          </a:p>
          <a:p>
            <a:endParaRPr lang="fr-FR" dirty="0" smtClean="0">
              <a:solidFill>
                <a:srgbClr val="FF0000"/>
              </a:solidFill>
            </a:endParaRPr>
          </a:p>
          <a:p>
            <a:endParaRPr lang="fr-FR" dirty="0" smtClean="0">
              <a:solidFill>
                <a:srgbClr val="FF0000"/>
              </a:solidFill>
            </a:endParaRPr>
          </a:p>
          <a:p>
            <a:r>
              <a:rPr lang="fr-FR" u="sng" dirty="0" smtClean="0">
                <a:hlinkClick r:id="rId3"/>
              </a:rPr>
              <a:t>http://fr.wikipedia.org/wiki/Saint_S%C3%A9bastien_%28Mantegna%29#Pr.C3.A9sentation</a:t>
            </a:r>
            <a:endParaRPr lang="fr-FR" dirty="0" smtClean="0"/>
          </a:p>
          <a:p>
            <a:endParaRPr lang="fr-FR" dirty="0" smtClean="0">
              <a:solidFill>
                <a:srgbClr val="FF0000"/>
              </a:solidFill>
            </a:endParaRPr>
          </a:p>
          <a:p>
            <a:endParaRPr lang="fr-FR" dirty="0"/>
          </a:p>
        </p:txBody>
      </p:sp>
      <p:sp>
        <p:nvSpPr>
          <p:cNvPr id="4" name="ZoneTexte 3"/>
          <p:cNvSpPr txBox="1"/>
          <p:nvPr/>
        </p:nvSpPr>
        <p:spPr>
          <a:xfrm>
            <a:off x="7215206" y="1785926"/>
            <a:ext cx="1785950" cy="3139321"/>
          </a:xfrm>
          <a:prstGeom prst="rect">
            <a:avLst/>
          </a:prstGeom>
          <a:noFill/>
        </p:spPr>
        <p:txBody>
          <a:bodyPr wrap="square" rtlCol="0">
            <a:spAutoFit/>
          </a:bodyPr>
          <a:lstStyle/>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r>
              <a:rPr lang="fr-FR" dirty="0" smtClean="0"/>
              <a:t>Sébastien Mantegna</a:t>
            </a:r>
          </a:p>
        </p:txBody>
      </p:sp>
      <p:pic>
        <p:nvPicPr>
          <p:cNvPr id="1026" name="Picture 2"/>
          <p:cNvPicPr>
            <a:picLocks noChangeAspect="1" noChangeArrowheads="1"/>
          </p:cNvPicPr>
          <p:nvPr/>
        </p:nvPicPr>
        <p:blipFill>
          <a:blip r:embed="rId4" cstate="print"/>
          <a:srcRect/>
          <a:stretch>
            <a:fillRect/>
          </a:stretch>
        </p:blipFill>
        <p:spPr bwMode="auto">
          <a:xfrm>
            <a:off x="7072330" y="1857364"/>
            <a:ext cx="1895475" cy="2409825"/>
          </a:xfrm>
          <a:prstGeom prst="rect">
            <a:avLst/>
          </a:prstGeom>
          <a:noFill/>
          <a:ln w="9525">
            <a:noFill/>
            <a:miter lim="800000"/>
            <a:headEnd/>
            <a:tailEnd/>
          </a:ln>
          <a:effectLst/>
        </p:spPr>
      </p:pic>
    </p:spTree>
  </p:cSld>
  <p:clrMapOvr>
    <a:masterClrMapping/>
  </p:clrMapOvr>
  <p:transition spd="med" advTm="21000">
    <p:push/>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u="sng" dirty="0" smtClean="0">
                <a:latin typeface="Algerian" pitchFamily="82" charset="0"/>
              </a:rPr>
              <a:t>DESCRIPTION DU TABLEAU!</a:t>
            </a:r>
            <a:endParaRPr lang="fr-FR" i="1" u="sng" dirty="0">
              <a:latin typeface="Algerian" pitchFamily="82" charset="0"/>
            </a:endParaRPr>
          </a:p>
        </p:txBody>
      </p:sp>
      <p:sp>
        <p:nvSpPr>
          <p:cNvPr id="5" name="ZoneTexte 4"/>
          <p:cNvSpPr txBox="1"/>
          <p:nvPr/>
        </p:nvSpPr>
        <p:spPr>
          <a:xfrm>
            <a:off x="2214546" y="1928802"/>
            <a:ext cx="6429420" cy="3693319"/>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endParaRPr lang="fr-FR" b="1" dirty="0">
              <a:ln w="50800"/>
              <a:solidFill>
                <a:schemeClr val="bg1">
                  <a:shade val="50000"/>
                </a:schemeClr>
              </a:solidFill>
            </a:endParaRPr>
          </a:p>
          <a:p>
            <a:endParaRPr lang="fr-FR" b="1" dirty="0" smtClean="0">
              <a:ln w="50800"/>
              <a:solidFill>
                <a:schemeClr val="bg1">
                  <a:shade val="50000"/>
                </a:schemeClr>
              </a:solidFill>
            </a:endParaRPr>
          </a:p>
          <a:p>
            <a:endParaRPr lang="fr-FR" b="1" dirty="0">
              <a:ln w="50800"/>
              <a:solidFill>
                <a:schemeClr val="bg1">
                  <a:shade val="50000"/>
                </a:schemeClr>
              </a:solidFill>
            </a:endParaRPr>
          </a:p>
          <a:p>
            <a:endParaRPr lang="fr-FR" b="1" dirty="0" smtClean="0">
              <a:ln w="50800"/>
              <a:solidFill>
                <a:schemeClr val="bg1">
                  <a:shade val="50000"/>
                </a:schemeClr>
              </a:solidFill>
            </a:endParaRPr>
          </a:p>
          <a:p>
            <a:endParaRPr lang="fr-FR" b="1" dirty="0">
              <a:ln w="50800"/>
              <a:solidFill>
                <a:schemeClr val="bg1">
                  <a:shade val="50000"/>
                </a:schemeClr>
              </a:solidFill>
            </a:endParaRPr>
          </a:p>
          <a:p>
            <a:endParaRPr lang="fr-FR" b="1" dirty="0" smtClean="0">
              <a:ln w="50800"/>
              <a:solidFill>
                <a:schemeClr val="bg1">
                  <a:shade val="50000"/>
                </a:schemeClr>
              </a:solidFill>
            </a:endParaRPr>
          </a:p>
          <a:p>
            <a:endParaRPr lang="fr-FR" b="1" dirty="0">
              <a:ln w="50800"/>
              <a:solidFill>
                <a:schemeClr val="bg1">
                  <a:shade val="50000"/>
                </a:schemeClr>
              </a:solidFill>
            </a:endParaRPr>
          </a:p>
          <a:p>
            <a:endParaRPr lang="fr-FR" b="1" dirty="0" smtClean="0">
              <a:ln w="50800"/>
              <a:solidFill>
                <a:schemeClr val="bg1">
                  <a:shade val="50000"/>
                </a:schemeClr>
              </a:solidFill>
            </a:endParaRPr>
          </a:p>
          <a:p>
            <a:endParaRPr lang="fr-FR" b="1" dirty="0">
              <a:ln w="50800"/>
              <a:solidFill>
                <a:schemeClr val="bg1">
                  <a:shade val="50000"/>
                </a:schemeClr>
              </a:solidFill>
            </a:endParaRPr>
          </a:p>
          <a:p>
            <a:endParaRPr lang="fr-FR" b="1" dirty="0" smtClean="0">
              <a:ln w="50800"/>
              <a:solidFill>
                <a:schemeClr val="bg1">
                  <a:shade val="50000"/>
                </a:schemeClr>
              </a:solidFill>
            </a:endParaRPr>
          </a:p>
          <a:p>
            <a:endParaRPr lang="fr-FR" b="1" dirty="0">
              <a:ln w="50800"/>
              <a:solidFill>
                <a:schemeClr val="bg1">
                  <a:shade val="50000"/>
                </a:schemeClr>
              </a:solidFill>
            </a:endParaRPr>
          </a:p>
          <a:p>
            <a:endParaRPr lang="fr-FR" b="1" dirty="0" smtClean="0">
              <a:ln w="50800"/>
              <a:solidFill>
                <a:schemeClr val="bg1">
                  <a:shade val="50000"/>
                </a:schemeClr>
              </a:solidFill>
            </a:endParaRPr>
          </a:p>
          <a:p>
            <a:endParaRPr lang="fr-FR" b="1" dirty="0">
              <a:ln w="50800"/>
              <a:solidFill>
                <a:schemeClr val="bg1">
                  <a:shade val="50000"/>
                </a:schemeClr>
              </a:solidFill>
            </a:endParaRPr>
          </a:p>
        </p:txBody>
      </p:sp>
      <p:sp>
        <p:nvSpPr>
          <p:cNvPr id="7" name="Espace réservé du contenu 6"/>
          <p:cNvSpPr>
            <a:spLocks noGrp="1"/>
          </p:cNvSpPr>
          <p:nvPr>
            <p:ph idx="1"/>
          </p:nvPr>
        </p:nvSpPr>
        <p:spPr>
          <a:xfrm>
            <a:off x="1785918" y="1775191"/>
            <a:ext cx="6900882" cy="4625609"/>
          </a:xfrm>
        </p:spPr>
        <p:txBody>
          <a:bodyPr>
            <a:normAutofit/>
          </a:bodyPr>
          <a:lstStyle/>
          <a:p>
            <a:pPr algn="just"/>
            <a:r>
              <a:rPr lang="fr-FR" sz="1600" dirty="0" smtClean="0"/>
              <a:t>L’image illustre vraisemblablement le thème de l’athlète de Dieu inspiré par un sermon apocryphe de saint Augustin. Le saint, attaché à un arc antique est observé d’une perspective inhabituellement basse, choisie par l’artiste pour renforcer l’impression de solidité et de domination du sujet. La tête et les yeux tournés vers le Ciel confirment la fermeté de saint Sébastien dans la souffrance du martyr. À ses pieds, les deux archers créent un contraste entre l’homme de foi transcendante et ceux qui ne sont attirés que par des plaisirs profanes.</a:t>
            </a:r>
          </a:p>
          <a:p>
            <a:pPr algn="just"/>
            <a:r>
              <a:rPr lang="fr-FR" sz="1600" dirty="0" smtClean="0"/>
              <a:t>En plus du symbolisme, l’image est caractérisée par la précision de la représentation des ruines antiques et par les détails réalistes tels que ce figuier à côté de la colonne et l’anatomie du saint.</a:t>
            </a:r>
          </a:p>
          <a:p>
            <a:pPr algn="just"/>
            <a:r>
              <a:rPr lang="fr-FR" sz="1600" dirty="0" smtClean="0"/>
              <a:t>En arrière plan de ce Saint Sébastien du Louvre, on aperçoit les ruines antiques, décor classique des tableaux de Mantegna. Le chemin escarpé, les graviers et les grottes font référence à la difficulté d’atteindre la Jérusalem céleste, la ville fortifiée au somment de la montagne, au coin supérieur droit de l’image, décrite au chapitre 21 de l’Apocalypse de saint Jean.</a:t>
            </a:r>
          </a:p>
          <a:p>
            <a:endParaRPr lang="fr-FR" dirty="0"/>
          </a:p>
        </p:txBody>
      </p:sp>
      <p:pic>
        <p:nvPicPr>
          <p:cNvPr id="1026" name="yui_3_5_1_5_1364228329233_564" descr="http://roxhanne.files.wordpress.com/2011/01/andrea_mantegna_st-sebastien.jpg"/>
          <p:cNvPicPr>
            <a:picLocks noChangeAspect="1" noChangeArrowheads="1"/>
          </p:cNvPicPr>
          <p:nvPr/>
        </p:nvPicPr>
        <p:blipFill>
          <a:blip r:embed="rId2" cstate="print"/>
          <a:srcRect/>
          <a:stretch>
            <a:fillRect/>
          </a:stretch>
        </p:blipFill>
        <p:spPr bwMode="auto">
          <a:xfrm>
            <a:off x="357158" y="2285992"/>
            <a:ext cx="1357290" cy="2510426"/>
          </a:xfrm>
          <a:prstGeom prst="rect">
            <a:avLst/>
          </a:prstGeom>
          <a:noFill/>
          <a:ln w="9525">
            <a:noFill/>
            <a:miter lim="800000"/>
            <a:headEnd/>
            <a:tailEnd/>
          </a:ln>
        </p:spPr>
      </p:pic>
    </p:spTree>
  </p:cSld>
  <p:clrMapOvr>
    <a:masterClrMapping/>
  </p:clrMapOvr>
  <p:transition advTm="31000">
    <p:newsfla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Pourquoi a t-il peint une cité imaginaire ?</a:t>
            </a:r>
            <a:endParaRPr lang="fr-FR" dirty="0"/>
          </a:p>
        </p:txBody>
      </p:sp>
      <p:sp>
        <p:nvSpPr>
          <p:cNvPr id="3" name="Espace réservé du contenu 2"/>
          <p:cNvSpPr>
            <a:spLocks noGrp="1"/>
          </p:cNvSpPr>
          <p:nvPr>
            <p:ph idx="1"/>
          </p:nvPr>
        </p:nvSpPr>
        <p:spPr/>
        <p:txBody>
          <a:bodyPr/>
          <a:lstStyle/>
          <a:p>
            <a:r>
              <a:rPr lang="fr-FR" dirty="0" smtClean="0"/>
              <a:t>                </a:t>
            </a:r>
            <a:endParaRPr lang="fr-FR" dirty="0"/>
          </a:p>
        </p:txBody>
      </p:sp>
      <p:pic>
        <p:nvPicPr>
          <p:cNvPr id="2051" name="yui_3_5_1_5_1364228329233_564" descr="http://roxhanne.files.wordpress.com/2011/01/andrea_mantegna_st-sebastien.jpg"/>
          <p:cNvPicPr>
            <a:picLocks noChangeAspect="1" noChangeArrowheads="1"/>
          </p:cNvPicPr>
          <p:nvPr/>
        </p:nvPicPr>
        <p:blipFill>
          <a:blip r:embed="rId3" cstate="print"/>
          <a:srcRect l="68828" t="38275" b="13753"/>
          <a:stretch>
            <a:fillRect/>
          </a:stretch>
        </p:blipFill>
        <p:spPr bwMode="auto">
          <a:xfrm>
            <a:off x="214282" y="1643050"/>
            <a:ext cx="1941737" cy="4821709"/>
          </a:xfrm>
          <a:prstGeom prst="rect">
            <a:avLst/>
          </a:prstGeom>
          <a:noFill/>
          <a:ln w="9525">
            <a:noFill/>
            <a:miter lim="800000"/>
            <a:headEnd/>
            <a:tailEnd/>
          </a:ln>
        </p:spPr>
      </p:pic>
      <p:sp>
        <p:nvSpPr>
          <p:cNvPr id="7" name="ZoneTexte 6"/>
          <p:cNvSpPr txBox="1"/>
          <p:nvPr/>
        </p:nvSpPr>
        <p:spPr>
          <a:xfrm>
            <a:off x="2428860" y="1785926"/>
            <a:ext cx="6286544" cy="5632311"/>
          </a:xfrm>
          <a:prstGeom prst="rect">
            <a:avLst/>
          </a:prstGeom>
          <a:noFill/>
        </p:spPr>
        <p:txBody>
          <a:bodyPr wrap="square" rtlCol="0">
            <a:spAutoFit/>
          </a:bodyPr>
          <a:lstStyle/>
          <a:p>
            <a:pPr algn="just"/>
            <a:r>
              <a:rPr lang="fr-FR" dirty="0" smtClean="0"/>
              <a:t>Sur cette place du marché (forum) on  aperçoit en rouge encadré une colonne tombée et puis une ville plus récente du style médiéval un peu plus haut sur cette partie du tableau, ici en vert.</a:t>
            </a:r>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smtClean="0"/>
          </a:p>
          <a:p>
            <a:endParaRPr lang="fr-FR" dirty="0"/>
          </a:p>
        </p:txBody>
      </p:sp>
      <p:sp>
        <p:nvSpPr>
          <p:cNvPr id="6" name="Rectangle 5"/>
          <p:cNvSpPr/>
          <p:nvPr/>
        </p:nvSpPr>
        <p:spPr>
          <a:xfrm>
            <a:off x="2428860" y="5934670"/>
            <a:ext cx="4572000" cy="646331"/>
          </a:xfrm>
          <a:prstGeom prst="rect">
            <a:avLst/>
          </a:prstGeom>
        </p:spPr>
        <p:txBody>
          <a:bodyPr>
            <a:spAutoFit/>
          </a:bodyPr>
          <a:lstStyle/>
          <a:p>
            <a:r>
              <a:rPr lang="fr-FR" dirty="0" smtClean="0"/>
              <a:t>http://www.canaleducatif.fr/videos/art/2/mantegna/mantegna-le-st-sebastien.html</a:t>
            </a:r>
            <a:endParaRPr lang="fr-FR" dirty="0"/>
          </a:p>
        </p:txBody>
      </p:sp>
    </p:spTree>
  </p:cSld>
  <p:clrMapOvr>
    <a:masterClrMapping/>
  </p:clrMapOvr>
  <p:transition advTm="12000">
    <p:newsflash/>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Quelle importance peut avoir l’arbre dans le tableau ?</a:t>
            </a:r>
            <a:endParaRPr lang="fr-FR" dirty="0"/>
          </a:p>
        </p:txBody>
      </p:sp>
      <p:sp>
        <p:nvSpPr>
          <p:cNvPr id="3" name="Espace réservé du contenu 2"/>
          <p:cNvSpPr>
            <a:spLocks noGrp="1"/>
          </p:cNvSpPr>
          <p:nvPr>
            <p:ph idx="1"/>
          </p:nvPr>
        </p:nvSpPr>
        <p:spPr/>
        <p:txBody>
          <a:bodyPr/>
          <a:lstStyle/>
          <a:p>
            <a:r>
              <a:rPr lang="fr-FR" dirty="0" smtClean="0"/>
              <a:t>           </a:t>
            </a:r>
            <a:endParaRPr lang="fr-FR" dirty="0"/>
          </a:p>
        </p:txBody>
      </p:sp>
      <p:pic>
        <p:nvPicPr>
          <p:cNvPr id="20482" name="yui_3_5_1_5_1364228329233_564" descr="http://roxhanne.files.wordpress.com/2011/01/andrea_mantegna_st-sebastien.jpg"/>
          <p:cNvPicPr>
            <a:picLocks noChangeAspect="1" noChangeArrowheads="1"/>
          </p:cNvPicPr>
          <p:nvPr/>
        </p:nvPicPr>
        <p:blipFill>
          <a:blip r:embed="rId3" cstate="print"/>
          <a:srcRect l="76190" t="57997" b="5190"/>
          <a:stretch>
            <a:fillRect/>
          </a:stretch>
        </p:blipFill>
        <p:spPr bwMode="auto">
          <a:xfrm>
            <a:off x="500034" y="1607367"/>
            <a:ext cx="1928826" cy="4831520"/>
          </a:xfrm>
          <a:prstGeom prst="rect">
            <a:avLst/>
          </a:prstGeom>
          <a:noFill/>
          <a:ln w="9525">
            <a:noFill/>
            <a:miter lim="800000"/>
            <a:headEnd/>
            <a:tailEnd/>
          </a:ln>
        </p:spPr>
      </p:pic>
      <p:sp>
        <p:nvSpPr>
          <p:cNvPr id="5" name="ZoneTexte 4"/>
          <p:cNvSpPr txBox="1"/>
          <p:nvPr/>
        </p:nvSpPr>
        <p:spPr>
          <a:xfrm>
            <a:off x="2714612" y="1928802"/>
            <a:ext cx="6000792" cy="1200329"/>
          </a:xfrm>
          <a:prstGeom prst="rect">
            <a:avLst/>
          </a:prstGeom>
          <a:noFill/>
        </p:spPr>
        <p:txBody>
          <a:bodyPr wrap="square" rtlCol="0">
            <a:spAutoFit/>
          </a:bodyPr>
          <a:lstStyle/>
          <a:p>
            <a:r>
              <a:rPr lang="fr-FR" dirty="0" smtClean="0"/>
              <a:t>Ici encadré en bleu se trouve un arbre mort qui semble faire écho à l’arbre où le St Sébastien des autre artistes le plaçait </a:t>
            </a:r>
          </a:p>
          <a:p>
            <a:r>
              <a:rPr lang="fr-FR" dirty="0" smtClean="0">
                <a:solidFill>
                  <a:srgbClr val="00B050"/>
                </a:solidFill>
              </a:rPr>
              <a:t>Exemple</a:t>
            </a:r>
            <a:r>
              <a:rPr lang="fr-FR" dirty="0" smtClean="0"/>
              <a:t> celui-ci que l’on retrouve sur la 1 ère diapositive de ANTONNELO DE MESSINE en 1476 (en dernier effet)</a:t>
            </a:r>
          </a:p>
        </p:txBody>
      </p:sp>
    </p:spTree>
  </p:cSld>
  <p:clrMapOvr>
    <a:masterClrMapping/>
  </p:clrMapOvr>
  <p:transition advTm="14000">
    <p:newsflash/>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style>
          <a:lnRef idx="1">
            <a:schemeClr val="dk1"/>
          </a:lnRef>
          <a:fillRef idx="2">
            <a:schemeClr val="dk1"/>
          </a:fillRef>
          <a:effectRef idx="1">
            <a:schemeClr val="dk1"/>
          </a:effectRef>
          <a:fontRef idx="minor">
            <a:schemeClr val="dk1"/>
          </a:fontRef>
        </p:style>
        <p:txBody>
          <a:bodyPr>
            <a:scene3d>
              <a:camera prst="orthographicFront"/>
              <a:lightRig rig="threePt" dir="t"/>
            </a:scene3d>
            <a:sp3d extrusionH="57150">
              <a:bevelT w="38100" h="38100"/>
            </a:sp3d>
          </a:bodyPr>
          <a:lstStyle/>
          <a:p>
            <a:r>
              <a:rPr lang="fr-FR" dirty="0" smtClean="0">
                <a:solidFill>
                  <a:srgbClr val="FF0000"/>
                </a:solidFill>
                <a:effectLst>
                  <a:outerShdw blurRad="50800" dist="38100" dir="2700000" algn="tl" rotWithShape="0">
                    <a:prstClr val="black">
                      <a:alpha val="40000"/>
                    </a:prstClr>
                  </a:outerShdw>
                </a:effectLst>
                <a:latin typeface="Agency FB" pitchFamily="34" charset="0"/>
              </a:rPr>
              <a:t>Ce Diaporama vous est présenté </a:t>
            </a:r>
            <a:r>
              <a:rPr lang="fr-FR" smtClean="0">
                <a:solidFill>
                  <a:srgbClr val="FF0000"/>
                </a:solidFill>
                <a:effectLst>
                  <a:outerShdw blurRad="50800" dist="38100" dir="2700000" algn="tl" rotWithShape="0">
                    <a:prstClr val="black">
                      <a:alpha val="40000"/>
                    </a:prstClr>
                  </a:outerShdw>
                </a:effectLst>
                <a:latin typeface="Agency FB" pitchFamily="34" charset="0"/>
              </a:rPr>
              <a:t>par </a:t>
            </a:r>
            <a:r>
              <a:rPr lang="fr-FR" smtClean="0">
                <a:solidFill>
                  <a:srgbClr val="FF0000"/>
                </a:solidFill>
                <a:effectLst>
                  <a:outerShdw blurRad="50800" dist="38100" dir="2700000" algn="tl" rotWithShape="0">
                    <a:prstClr val="black">
                      <a:alpha val="40000"/>
                    </a:prstClr>
                  </a:outerShdw>
                </a:effectLst>
                <a:latin typeface="Agency FB" pitchFamily="34" charset="0"/>
              </a:rPr>
              <a:t>Corentin </a:t>
            </a:r>
            <a:r>
              <a:rPr lang="fr-FR" dirty="0" smtClean="0">
                <a:solidFill>
                  <a:srgbClr val="FF0000"/>
                </a:solidFill>
                <a:effectLst>
                  <a:outerShdw blurRad="50800" dist="38100" dir="2700000" algn="tl" rotWithShape="0">
                    <a:prstClr val="black">
                      <a:alpha val="40000"/>
                    </a:prstClr>
                  </a:outerShdw>
                </a:effectLst>
                <a:latin typeface="Agency FB" pitchFamily="34" charset="0"/>
              </a:rPr>
              <a:t>(5°5) </a:t>
            </a:r>
            <a:r>
              <a:rPr lang="fr-FR" smtClean="0">
                <a:solidFill>
                  <a:srgbClr val="FF0000"/>
                </a:solidFill>
                <a:effectLst>
                  <a:outerShdw blurRad="50800" dist="38100" dir="2700000" algn="tl" rotWithShape="0">
                    <a:prstClr val="black">
                      <a:alpha val="40000"/>
                    </a:prstClr>
                  </a:outerShdw>
                </a:effectLst>
                <a:latin typeface="Agency FB" pitchFamily="34" charset="0"/>
              </a:rPr>
              <a:t>et </a:t>
            </a:r>
            <a:r>
              <a:rPr lang="fr-FR" smtClean="0">
                <a:solidFill>
                  <a:srgbClr val="FF0000"/>
                </a:solidFill>
                <a:effectLst>
                  <a:outerShdw blurRad="50800" dist="38100" dir="2700000" algn="tl" rotWithShape="0">
                    <a:prstClr val="black">
                      <a:alpha val="40000"/>
                    </a:prstClr>
                  </a:outerShdw>
                </a:effectLst>
                <a:latin typeface="Agency FB" pitchFamily="34" charset="0"/>
              </a:rPr>
              <a:t>Henri </a:t>
            </a:r>
            <a:r>
              <a:rPr lang="fr-FR" dirty="0" smtClean="0">
                <a:solidFill>
                  <a:srgbClr val="FF0000"/>
                </a:solidFill>
                <a:effectLst>
                  <a:outerShdw blurRad="50800" dist="38100" dir="2700000" algn="tl" rotWithShape="0">
                    <a:prstClr val="black">
                      <a:alpha val="40000"/>
                    </a:prstClr>
                  </a:outerShdw>
                </a:effectLst>
                <a:latin typeface="Agency FB" pitchFamily="34" charset="0"/>
              </a:rPr>
              <a:t>(5°4)</a:t>
            </a:r>
          </a:p>
          <a:p>
            <a:r>
              <a:rPr lang="fr-FR" dirty="0" smtClean="0">
                <a:solidFill>
                  <a:srgbClr val="FF0000"/>
                </a:solidFill>
                <a:effectLst>
                  <a:outerShdw blurRad="50800" dist="38100" dir="2700000" algn="tl" rotWithShape="0">
                    <a:prstClr val="black">
                      <a:alpha val="40000"/>
                    </a:prstClr>
                  </a:outerShdw>
                </a:effectLst>
                <a:latin typeface="Agency FB" pitchFamily="34" charset="0"/>
              </a:rPr>
              <a:t>      </a:t>
            </a:r>
          </a:p>
          <a:p>
            <a:pPr>
              <a:buNone/>
            </a:pPr>
            <a:r>
              <a:rPr lang="fr-FR" dirty="0" smtClean="0">
                <a:solidFill>
                  <a:srgbClr val="FF0000"/>
                </a:solidFill>
                <a:effectLst>
                  <a:outerShdw blurRad="50800" dist="38100" dir="2700000" algn="tl" rotWithShape="0">
                    <a:prstClr val="black">
                      <a:alpha val="40000"/>
                    </a:prstClr>
                  </a:outerShdw>
                </a:effectLst>
                <a:latin typeface="Agency FB" pitchFamily="34" charset="0"/>
              </a:rPr>
              <a:t>                                 </a:t>
            </a:r>
            <a:r>
              <a:rPr lang="fr-FR" sz="8000" b="1" dirty="0" smtClean="0">
                <a:solidFill>
                  <a:srgbClr val="FF0000"/>
                </a:solidFill>
                <a:effectLst>
                  <a:outerShdw blurRad="50800" dist="38100" dir="2700000" algn="tl" rotWithShape="0">
                    <a:prstClr val="black">
                      <a:alpha val="40000"/>
                    </a:prstClr>
                  </a:outerShdw>
                </a:effectLst>
                <a:latin typeface="Agency FB" pitchFamily="34" charset="0"/>
              </a:rPr>
              <a:t> </a:t>
            </a:r>
            <a:r>
              <a:rPr lang="fr-FR" sz="8000" b="1" dirty="0" smtClean="0">
                <a:solidFill>
                  <a:srgbClr val="FF0000"/>
                </a:solidFill>
                <a:effectLst>
                  <a:outerShdw blurRad="50800" dist="38100" dir="2700000" algn="tl" rotWithShape="0">
                    <a:prstClr val="black">
                      <a:alpha val="40000"/>
                    </a:prstClr>
                  </a:outerShdw>
                  <a:reflection blurRad="6350" stA="60000" endA="900" endPos="58000" dir="5400000" sy="-100000" algn="bl" rotWithShape="0"/>
                </a:effectLst>
                <a:latin typeface="Agency FB" pitchFamily="34" charset="0"/>
              </a:rPr>
              <a:t>FIN</a:t>
            </a:r>
            <a:endParaRPr lang="fr-FR" sz="8000" b="1" dirty="0">
              <a:solidFill>
                <a:srgbClr val="FF0000"/>
              </a:solidFill>
              <a:effectLst>
                <a:outerShdw blurRad="50800" dist="38100" dir="2700000" algn="tl" rotWithShape="0">
                  <a:prstClr val="black">
                    <a:alpha val="40000"/>
                  </a:prstClr>
                </a:outerShdw>
                <a:reflection blurRad="6350" stA="60000" endA="900" endPos="58000" dir="5400000" sy="-100000" algn="bl" rotWithShape="0"/>
              </a:effectLst>
              <a:latin typeface="Agency FB" pitchFamily="34" charset="0"/>
            </a:endParaRPr>
          </a:p>
        </p:txBody>
      </p:sp>
    </p:spTree>
  </p:cSld>
  <p:clrMapOvr>
    <a:masterClrMapping/>
  </p:clrMapOvr>
  <p:transition advTm="6000">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8"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p:cTn id="7" dur="15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8" dur="15000" fill="hold"/>
                                        <p:tgtEl>
                                          <p:spTgt spid="3">
                                            <p:txEl>
                                              <p:pRg st="2" end="2"/>
                                            </p:txEl>
                                          </p:spTgt>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190</TotalTime>
  <Words>425</Words>
  <Application>Microsoft Office PowerPoint</Application>
  <PresentationFormat>Affichage à l'écran (4:3)</PresentationFormat>
  <Paragraphs>59</Paragraphs>
  <Slides>6</Slides>
  <Notes>1</Notes>
  <HiddenSlides>0</HiddenSlides>
  <MMClips>0</MMClips>
  <ScaleCrop>false</ScaleCrop>
  <HeadingPairs>
    <vt:vector size="4" baseType="variant">
      <vt:variant>
        <vt:lpstr>Thème</vt:lpstr>
      </vt:variant>
      <vt:variant>
        <vt:i4>1</vt:i4>
      </vt:variant>
      <vt:variant>
        <vt:lpstr>Titres des diapositives</vt:lpstr>
      </vt:variant>
      <vt:variant>
        <vt:i4>6</vt:i4>
      </vt:variant>
    </vt:vector>
  </HeadingPairs>
  <TitlesOfParts>
    <vt:vector size="7" baseType="lpstr">
      <vt:lpstr>Module</vt:lpstr>
      <vt:lpstr>Le Martyre de Saint Sébastien</vt:lpstr>
      <vt:lpstr>Description de l’auteur (durant la période du tableau, c’est-à-dire 1480 )</vt:lpstr>
      <vt:lpstr>DESCRIPTION DU TABLEAU!</vt:lpstr>
      <vt:lpstr>Pourquoi a t-il peint une cité imaginaire ?</vt:lpstr>
      <vt:lpstr>Quelle importance peut avoir l’arbre dans le tableau ?</vt:lpstr>
      <vt:lpstr>Diapositive 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Martyr Saint Sebastient</dc:title>
  <dc:creator>eleve.eleve3</dc:creator>
  <cp:lastModifiedBy>Charles-Henri</cp:lastModifiedBy>
  <cp:revision>26</cp:revision>
  <dcterms:created xsi:type="dcterms:W3CDTF">2013-04-08T14:17:38Z</dcterms:created>
  <dcterms:modified xsi:type="dcterms:W3CDTF">2013-05-28T19:49:06Z</dcterms:modified>
</cp:coreProperties>
</file>